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3"/>
  </p:notesMasterIdLst>
  <p:sldIdLst>
    <p:sldId id="286" r:id="rId3"/>
    <p:sldId id="260" r:id="rId4"/>
    <p:sldId id="379" r:id="rId5"/>
    <p:sldId id="289" r:id="rId6"/>
    <p:sldId id="380" r:id="rId7"/>
    <p:sldId id="340" r:id="rId8"/>
    <p:sldId id="382" r:id="rId9"/>
    <p:sldId id="366" r:id="rId10"/>
    <p:sldId id="367" r:id="rId11"/>
    <p:sldId id="368" r:id="rId12"/>
    <p:sldId id="369" r:id="rId13"/>
    <p:sldId id="370" r:id="rId14"/>
    <p:sldId id="371" r:id="rId15"/>
    <p:sldId id="383" r:id="rId16"/>
    <p:sldId id="346" r:id="rId17"/>
    <p:sldId id="350" r:id="rId18"/>
    <p:sldId id="356" r:id="rId19"/>
    <p:sldId id="357" r:id="rId20"/>
    <p:sldId id="362" r:id="rId21"/>
    <p:sldId id="358" r:id="rId22"/>
    <p:sldId id="347" r:id="rId23"/>
    <p:sldId id="349" r:id="rId24"/>
    <p:sldId id="364" r:id="rId25"/>
    <p:sldId id="363" r:id="rId26"/>
    <p:sldId id="348" r:id="rId27"/>
    <p:sldId id="374" r:id="rId28"/>
    <p:sldId id="375" r:id="rId29"/>
    <p:sldId id="376" r:id="rId30"/>
    <p:sldId id="377" r:id="rId31"/>
    <p:sldId id="336" r:id="rId32"/>
    <p:sldId id="381" r:id="rId33"/>
    <p:sldId id="328" r:id="rId34"/>
    <p:sldId id="365" r:id="rId35"/>
    <p:sldId id="278" r:id="rId36"/>
    <p:sldId id="384" r:id="rId37"/>
    <p:sldId id="393" r:id="rId38"/>
    <p:sldId id="385" r:id="rId39"/>
    <p:sldId id="423" r:id="rId40"/>
    <p:sldId id="386" r:id="rId41"/>
    <p:sldId id="387" r:id="rId42"/>
    <p:sldId id="388" r:id="rId43"/>
    <p:sldId id="389" r:id="rId44"/>
    <p:sldId id="420" r:id="rId45"/>
    <p:sldId id="394" r:id="rId46"/>
    <p:sldId id="390" r:id="rId47"/>
    <p:sldId id="395" r:id="rId48"/>
    <p:sldId id="396" r:id="rId49"/>
    <p:sldId id="422" r:id="rId50"/>
    <p:sldId id="421" r:id="rId51"/>
    <p:sldId id="407" r:id="rId52"/>
    <p:sldId id="400" r:id="rId53"/>
    <p:sldId id="399" r:id="rId54"/>
    <p:sldId id="398" r:id="rId55"/>
    <p:sldId id="397" r:id="rId56"/>
    <p:sldId id="424" r:id="rId57"/>
    <p:sldId id="429" r:id="rId58"/>
    <p:sldId id="425" r:id="rId59"/>
    <p:sldId id="426" r:id="rId60"/>
    <p:sldId id="427" r:id="rId61"/>
    <p:sldId id="430" r:id="rId62"/>
    <p:sldId id="428" r:id="rId63"/>
    <p:sldId id="408" r:id="rId64"/>
    <p:sldId id="411" r:id="rId65"/>
    <p:sldId id="410" r:id="rId66"/>
    <p:sldId id="409" r:id="rId67"/>
    <p:sldId id="401" r:id="rId68"/>
    <p:sldId id="419" r:id="rId69"/>
    <p:sldId id="414" r:id="rId70"/>
    <p:sldId id="412" r:id="rId71"/>
    <p:sldId id="413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1481" userDrawn="1">
          <p15:clr>
            <a:srgbClr val="A4A3A4"/>
          </p15:clr>
        </p15:guide>
        <p15:guide id="4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8E"/>
    <a:srgbClr val="FF0000"/>
    <a:srgbClr val="EDEDED"/>
    <a:srgbClr val="04376C"/>
    <a:srgbClr val="0000FF"/>
    <a:srgbClr val="FF38FF"/>
    <a:srgbClr val="7373FF"/>
    <a:srgbClr val="8181FF"/>
    <a:srgbClr val="5C5CFF"/>
    <a:srgbClr val="FF1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5" autoAdjust="0"/>
    <p:restoredTop sz="94560" autoAdjust="0"/>
  </p:normalViewPr>
  <p:slideViewPr>
    <p:cSldViewPr snapToGrid="0">
      <p:cViewPr varScale="1">
        <p:scale>
          <a:sx n="78" d="100"/>
          <a:sy n="78" d="100"/>
        </p:scale>
        <p:origin x="989" y="67"/>
      </p:cViewPr>
      <p:guideLst>
        <p:guide orient="horz" pos="2160"/>
        <p:guide pos="7333"/>
        <p:guide pos="1481"/>
        <p:guide pos="44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591DA-24DE-49C5-9B5B-576DDB14D8F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5A38E-36B5-40B3-9E81-9A1733563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3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65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84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52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4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94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9810F-D5E9-456D-ACBA-A56CF76F5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D7E8A-0818-4F32-AA53-19854C7DE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E4AA3-F293-4228-93CF-FC2CC705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037-6D3A-4284-9AA9-5D9391D81720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3D624-9302-403D-B25E-5F367232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5358C-F68E-470B-B046-E340B29A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7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12B99-A694-4BFE-B8D9-5E1D696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41AE3A-C9A4-4AB6-AB7E-687531C5D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ED2E2-9B77-46D9-9C58-C8E9392B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9269-29D3-4092-AD25-2076F5FE3A49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76739-87BF-4881-B56C-FCB9BA9E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74E19-CBF2-4282-9373-AB733C0B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63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913251-6C86-4C5E-A3AF-A6F539527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7B3C21-3F5C-4F38-981D-44CD078AA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54D94-26C6-4342-908D-C652CA95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3C25-68FE-478F-B87A-E3FD0BC3C7A3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CE30F-42B2-4E93-AF70-37B08C5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A90FE-844C-411C-8FF6-2DD79E38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84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03DE-A3AE-4B21-895A-D23D94F3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B867A-821A-45EF-9E24-F755D58C6DB5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1A0D0-3679-467A-9F85-8B04A434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8647-8EE8-4368-9F86-403CE063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F0BDE-ABB7-4121-AD23-BDE0818D19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54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85A5-1AB9-4BF2-9702-8B6C26C4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3EFFE-9298-4524-BCE7-BB1C0F6D1D8D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99F48-9C82-4396-A8E9-006E2AC2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A4ADF-5161-48F6-AA80-813D1719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039E3-1D90-4D4A-93A8-C0B4C632FB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80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0345F-352B-4677-80D7-F5296ECF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AA041-2E0C-4687-B0C8-475D94E26A38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2DA6C-FE31-466C-8581-4B2902A1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88C5E-BD6B-48DA-8339-D08F716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04706-72A2-4224-BB95-4E69669FAC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856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F09DD2-D141-43A7-BAC2-2D7678C0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3C33CE-C6FF-4120-9D03-6A7EE8B8814B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F1CE85-7B19-417B-86C6-84DFB62F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26F8F9-8D26-472F-97DA-07742ED5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8BD1A-AA93-44B1-8859-87DCFA9EFF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202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D4E3391-0432-4434-A0B7-B56A1355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FDC88-0847-428E-BC75-96B147424865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47F88B-AD8B-48BB-A22C-044BB19D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4C5348-6FBE-4FA8-97F3-CF4B712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10EF5-722E-40AB-9DA9-19ACDE7DA3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911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2AC7FB0-618B-429C-998C-C752A0CC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F4F4C-A8A8-4F66-9224-26FEF728F0D5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FBB41F-E1CF-444A-843F-79D9287E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193707-0045-4B45-9B56-A89DB544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E0C0E-3293-4D7A-9656-20F3A763B7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098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F004C1-5976-4D35-992F-14AC3FDD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28879-38E6-403A-AEED-43F1DFD74CB2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938499-BF68-489D-9F2A-9B066628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66CD515-4ED6-4595-BD36-CD7CD75F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3C0A-6AC3-4E1C-93D6-E0D028880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0549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67BE1B-ADC0-4A96-A3C7-5E4CC1F5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50D4B-1291-4AB0-85B7-9C36E28F1BC7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80A6A0-94E3-4080-8D34-BD78BE2D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F300B1-5220-44F1-9526-250DD2EF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05557-A667-465D-BB36-01B65EA89C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712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C480F-54DA-4E16-9FC6-4DE620A5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FE18F-904D-401C-9C0A-9A299BC3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512DB-4B29-46EC-A3FB-7F3764A8B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154A-6136-4915-81A5-D14CAA3F082C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3E502A-575C-4953-859D-FC5AA3AB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1718A-3B9A-42A0-AAAE-8EFE8D2B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5633" y="6352934"/>
            <a:ext cx="2743200" cy="365125"/>
          </a:xfrm>
        </p:spPr>
        <p:txBody>
          <a:bodyPr/>
          <a:lstStyle>
            <a:lvl1pPr>
              <a:defRPr sz="2000">
                <a:solidFill>
                  <a:srgbClr val="00468E"/>
                </a:solidFill>
                <a:latin typeface="+mj-ea"/>
                <a:ea typeface="+mj-ea"/>
              </a:defRPr>
            </a:lvl1pPr>
          </a:lstStyle>
          <a:p>
            <a:fld id="{70B697B6-6465-4EA7-BA00-492F9CB0F73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844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AC48B2-5424-4DBB-82B3-7F75A258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80C76-C587-457E-A702-58D6D3502A66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57A3CF-90E5-4B2D-B91C-C871940D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644FDD-A616-4DAE-AB52-7693E069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FB31E-358F-47ED-9946-09A694DF4F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78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D3FFA-FC97-4F5B-95AB-96A64533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AC7A0-6E05-44FF-BCCC-0CB7ED6925D9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FD8F1-B628-4F68-9276-58910415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9D1B5-0A85-4287-B24F-5FE8E986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F0C9A-8426-4771-A671-61D10DC66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7159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DA007-EA12-410F-9123-87378DEC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0C731-0297-4CEC-87E8-3510B9188BE3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814D-96BA-495D-BF86-31C2782F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D7C1-4471-46FC-9073-E5BBE2E4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60C67-5AEB-4BE6-BBAD-2C20265F01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872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2F6B-CB3A-4957-8D70-BF974740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A1057-DF8B-4518-B8FE-EF0101EB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81630-AD01-49F1-8C8A-10CCA8B0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1208-2AF7-40F9-9B21-77F3A4079989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7D12D-578A-4909-B18C-213886C9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74372-D245-4204-9FA5-DF82DF6A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5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35426-56B9-4120-8107-0E7DE437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CDA97-EA64-486C-B299-FFF51796C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DB58FD-1B63-48AF-B18B-6007DBAB9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F12368-0662-4688-8B89-0135706C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C64E-E405-4720-BB0F-001F64FC326B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EB49B-2E84-4F7F-95B3-196746E8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A680E-1499-43D2-8FE5-20F8A0CA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5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4C81A-1B25-4A85-9ADD-72D72DF6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1E963C-BC0C-4733-9C14-32B880438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D268C-FC5C-48E6-BCDB-BDE0EFD6A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610811-C508-4FF5-BED0-327EF1F20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CFC29-E1E5-456A-AD48-97C826F77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89553B-2191-4401-AADA-B9AEA7A8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7618-FB53-411D-965E-2F260D8B3BC1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E28BAA-7E1F-4C80-88C5-710CFB3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3264F7-5275-418C-BF48-64D9BF1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1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B107D-6707-47B9-80EF-7213C7A2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A87944-92D1-4BDE-AC24-B1462C88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06C9-F501-4302-9511-90E40EFC6A72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C4237-5E59-4FF1-937C-1FDDCD32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948852-6A88-49B6-8B1F-5ED7C593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9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D7CD1C-12F0-44E3-8DFE-F28E5CFA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C82-3C0D-49E6-BA9E-344061183CD5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A135CC-2625-4CFC-97C7-2CA764CD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47202-1325-46A0-AB11-582C252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8760" y="6356349"/>
            <a:ext cx="2743200" cy="365125"/>
          </a:xfrm>
        </p:spPr>
        <p:txBody>
          <a:bodyPr/>
          <a:lstStyle>
            <a:lvl1pPr>
              <a:defRPr sz="2000">
                <a:solidFill>
                  <a:srgbClr val="00468E"/>
                </a:solidFill>
                <a:latin typeface="+mj-ea"/>
                <a:ea typeface="+mj-ea"/>
              </a:defRPr>
            </a:lvl1pPr>
          </a:lstStyle>
          <a:p>
            <a:fld id="{70B697B6-6465-4EA7-BA00-492F9CB0F73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66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3D228-44A6-4B99-A2FF-09F22197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B2F14-AA35-4122-8520-8D234FE9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9B57FA-8A59-449A-9229-444645A4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37723-B50C-490B-91F2-A74D600E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99A1-78E8-46ED-BFE5-D498C1093F88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17338D-5EDE-4B75-91EC-FCE5E074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932D62-2DE0-4BF4-B36B-381DC936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0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988EC-EDDB-4DC1-9DBF-EAE51E5A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86DC13-8736-4009-BA44-CC4BE909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F531F8-60FF-40C9-A966-56C83FB8D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55A49-5200-4AF4-98F8-6E05048E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1C700-B5F8-4AE9-84F8-2420B993BD07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067F60-63F7-40F5-B65F-80EA72EA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46B506-F249-486F-87A6-779F1EE9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AFA881-77D9-4268-BA6E-C75F5C2C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77D70-65CF-43F3-833E-2D0F3C2A9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E07CE-C61F-4699-847F-EF4C71617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9EEF1-9229-4E50-B795-F87B3D0AFBAC}" type="datetime1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3CE98-0DD7-4C8F-83A5-4F183CF64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6093F-1BA8-4E18-9BB4-79675E619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8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55271F6-77E4-4B2C-993C-9A73CEF6B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57C44DA-62B9-4B86-B8BD-75BB27F4F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B10A-F0C7-4687-83FB-C3E07D6FD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7A2600F-25AE-4B33-9ED1-68D0591EAE42}" type="datetime1">
              <a:rPr lang="zh-CN" altLang="en-US" smtClean="0"/>
              <a:t>2019/6/7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5948-E8BF-42A7-998A-52184D7EA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DDA19-1138-47E9-80C8-C0B55A19D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EE1351-FCCE-4D88-BA2D-A6F634104D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630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emf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em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emf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emf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em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emf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em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3B7C6FE-53B9-416F-A026-2306A6F8D392}"/>
              </a:ext>
            </a:extLst>
          </p:cNvPr>
          <p:cNvSpPr/>
          <p:nvPr/>
        </p:nvSpPr>
        <p:spPr>
          <a:xfrm>
            <a:off x="1487209" y="2826553"/>
            <a:ext cx="11381626" cy="12048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EE489C-5082-4020-BAAA-803505052A0B}"/>
              </a:ext>
            </a:extLst>
          </p:cNvPr>
          <p:cNvSpPr txBox="1"/>
          <p:nvPr/>
        </p:nvSpPr>
        <p:spPr>
          <a:xfrm>
            <a:off x="1962973" y="2967335"/>
            <a:ext cx="9946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富士康数控机床状态监测系统</a:t>
            </a:r>
          </a:p>
        </p:txBody>
      </p:sp>
      <p:sp>
        <p:nvSpPr>
          <p:cNvPr id="129" name="弧形 128">
            <a:extLst>
              <a:ext uri="{FF2B5EF4-FFF2-40B4-BE49-F238E27FC236}">
                <a16:creationId xmlns:a16="http://schemas.microsoft.com/office/drawing/2014/main" id="{469B644D-DC69-4D46-BD8D-753C3CF5EB9F}"/>
              </a:ext>
            </a:extLst>
          </p:cNvPr>
          <p:cNvSpPr/>
          <p:nvPr/>
        </p:nvSpPr>
        <p:spPr>
          <a:xfrm rot="18900000" flipH="1">
            <a:off x="782316" y="1882318"/>
            <a:ext cx="3093364" cy="309336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63DB89-50D2-437C-8C61-BA741D979867}"/>
              </a:ext>
            </a:extLst>
          </p:cNvPr>
          <p:cNvSpPr txBox="1"/>
          <p:nvPr/>
        </p:nvSpPr>
        <p:spPr>
          <a:xfrm>
            <a:off x="4548300" y="5660269"/>
            <a:ext cx="34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AB8CBD-AD33-470F-B4CC-29E61566C25E}"/>
              </a:ext>
            </a:extLst>
          </p:cNvPr>
          <p:cNvSpPr txBox="1"/>
          <p:nvPr/>
        </p:nvSpPr>
        <p:spPr>
          <a:xfrm>
            <a:off x="4088579" y="4985758"/>
            <a:ext cx="789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汇报人：江苏  景瑞真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63DB89-50D2-437C-8C61-BA741D979867}"/>
              </a:ext>
            </a:extLst>
          </p:cNvPr>
          <p:cNvSpPr txBox="1"/>
          <p:nvPr/>
        </p:nvSpPr>
        <p:spPr>
          <a:xfrm>
            <a:off x="4252156" y="2131900"/>
            <a:ext cx="377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HUAZHONG UNIVERSITY OF SCIENCE AND TECHNOLOGY</a:t>
            </a:r>
            <a:endParaRPr lang="zh-CN" altLang="en-US" sz="1200" b="1" dirty="0">
              <a:solidFill>
                <a:prstClr val="white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55" y="1498152"/>
            <a:ext cx="3571010" cy="585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59" y="1306505"/>
            <a:ext cx="1555177" cy="11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2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CNC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  <a:endParaRPr lang="en-US" altLang="zh-CN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99812" y="1103519"/>
            <a:ext cx="233910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切削具体参数：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109136"/>
              </p:ext>
            </p:extLst>
          </p:nvPr>
        </p:nvGraphicFramePr>
        <p:xfrm>
          <a:off x="2299813" y="1838960"/>
          <a:ext cx="9384188" cy="423672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735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4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6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71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087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7185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进给轴切削实验方案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6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178">
                <a:tc>
                  <a:txBody>
                    <a:bodyPr/>
                    <a:lstStyle/>
                    <a:p>
                      <a:pPr algn="ctr" fontAlgn="auto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 加工参数  </a:t>
                      </a:r>
                      <a:endParaRPr lang="en-US" altLang="zh-CN" sz="2000" u="none" strike="noStrike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auto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 实验计划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进给轴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轴承类别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主轴转速</a:t>
                      </a:r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/(</a:t>
                      </a:r>
                      <a:r>
                        <a:rPr lang="en-US" sz="2000" u="none" strike="noStrike" dirty="0">
                          <a:effectLst/>
                          <a:latin typeface="+mj-ea"/>
                          <a:ea typeface="+mj-ea"/>
                        </a:rPr>
                        <a:t>r/min)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切削材料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切宽</a:t>
                      </a:r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2000" u="none" strike="noStrike" dirty="0">
                          <a:effectLst/>
                          <a:latin typeface="+mj-ea"/>
                          <a:ea typeface="+mj-ea"/>
                        </a:rPr>
                        <a:t>mm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切深</a:t>
                      </a:r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2000" u="none" strike="noStrike" dirty="0">
                          <a:effectLst/>
                          <a:latin typeface="+mj-ea"/>
                          <a:ea typeface="+mj-ea"/>
                        </a:rPr>
                        <a:t>mm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  <a:latin typeface="+mj-ea"/>
                          <a:ea typeface="+mj-ea"/>
                        </a:rPr>
                        <a:t>进给速度</a:t>
                      </a:r>
                      <a:r>
                        <a:rPr lang="en-US" altLang="zh-CN" sz="2000" u="none" strike="noStrike">
                          <a:effectLst/>
                          <a:latin typeface="+mj-ea"/>
                          <a:ea typeface="+mj-ea"/>
                        </a:rPr>
                        <a:t>/(</a:t>
                      </a:r>
                      <a:r>
                        <a:rPr lang="en-US" sz="2000" u="none" strike="noStrike">
                          <a:effectLst/>
                          <a:latin typeface="+mj-ea"/>
                          <a:ea typeface="+mj-ea"/>
                        </a:rPr>
                        <a:t>mm/min)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30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+mj-ea"/>
                          <a:ea typeface="+mj-ea"/>
                        </a:rPr>
                        <a:t>MT1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正常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10000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钢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0.1</a:t>
                      </a:r>
                    </a:p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0.15</a:t>
                      </a:r>
                    </a:p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0.25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2000</a:t>
                      </a:r>
                    </a:p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2500</a:t>
                      </a:r>
                    </a:p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3000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8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内圈故障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铝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0.1</a:t>
                      </a:r>
                    </a:p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0.2</a:t>
                      </a:r>
                    </a:p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0.4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2000</a:t>
                      </a:r>
                    </a:p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2500</a:t>
                      </a:r>
                    </a:p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3000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5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外圈故障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95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CNC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  <a:endParaRPr lang="en-US" altLang="zh-CN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16207" y="1436571"/>
            <a:ext cx="2339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加工具体参数：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03729"/>
              </p:ext>
            </p:extLst>
          </p:nvPr>
        </p:nvGraphicFramePr>
        <p:xfrm>
          <a:off x="2816207" y="2388615"/>
          <a:ext cx="7955185" cy="2806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9407">
                  <a:extLst>
                    <a:ext uri="{9D8B030D-6E8A-4147-A177-3AD203B41FA5}">
                      <a16:colId xmlns:a16="http://schemas.microsoft.com/office/drawing/2014/main" val="2991966352"/>
                    </a:ext>
                  </a:extLst>
                </a:gridCol>
                <a:gridCol w="5765778">
                  <a:extLst>
                    <a:ext uri="{9D8B030D-6E8A-4147-A177-3AD203B41FA5}">
                      <a16:colId xmlns:a16="http://schemas.microsoft.com/office/drawing/2014/main" val="1848397277"/>
                    </a:ext>
                  </a:extLst>
                </a:gridCol>
              </a:tblGrid>
              <a:tr h="7501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工况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加工方式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64968"/>
                  </a:ext>
                </a:extLst>
              </a:tr>
              <a:tr h="70768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工况 </a:t>
                      </a:r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进给轴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529231"/>
                  </a:ext>
                </a:extLst>
              </a:tr>
              <a:tr h="6640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工况 </a:t>
                      </a:r>
                      <a:r>
                        <a:rPr lang="en-US" altLang="zh-CN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进给轴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主轴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052576"/>
                  </a:ext>
                </a:extLst>
              </a:tr>
              <a:tr h="6844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工况 </a:t>
                      </a:r>
                      <a:r>
                        <a:rPr lang="en-US" altLang="zh-CN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进给轴</a:t>
                      </a:r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+X</a:t>
                      </a:r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进给轴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4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78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US" altLang="zh-CN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08439" y="1103142"/>
            <a:ext cx="42883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对喂入数据进行初步分段，贴标签等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511" y="1687491"/>
            <a:ext cx="610357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US" altLang="zh-CN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34012" y="1145931"/>
            <a:ext cx="52629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根据该转速下来回程次数，粗略分为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6~8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   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284" y="1713570"/>
            <a:ext cx="5689707" cy="494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78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矩形: 圆角 625">
            <a:extLst>
              <a:ext uri="{FF2B5EF4-FFF2-40B4-BE49-F238E27FC236}">
                <a16:creationId xmlns:a16="http://schemas.microsoft.com/office/drawing/2014/main" id="{96E31A82-6E50-4664-9730-0F27BB4AC5E5}"/>
              </a:ext>
            </a:extLst>
          </p:cNvPr>
          <p:cNvSpPr/>
          <p:nvPr/>
        </p:nvSpPr>
        <p:spPr>
          <a:xfrm>
            <a:off x="2680657" y="928389"/>
            <a:ext cx="8619456" cy="5001221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5019039" y="1897406"/>
            <a:ext cx="2278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实验部分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095041" y="1933714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4664942" y="3230307"/>
            <a:ext cx="293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  <a:endParaRPr lang="en-US" altLang="zh-CN" sz="28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095041" y="3266608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endParaRPr lang="zh-CN" altLang="en-US" sz="2800" b="1" dirty="0">
              <a:solidFill>
                <a:srgbClr val="00468E">
                  <a:alpha val="2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5019039" y="4517839"/>
            <a:ext cx="226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数据连通</a:t>
            </a:r>
            <a:endParaRPr lang="en-US" altLang="zh-CN" sz="28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101785" y="4554140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endParaRPr lang="zh-CN" altLang="en-US" sz="2800" b="1" dirty="0">
              <a:solidFill>
                <a:srgbClr val="00468E">
                  <a:alpha val="2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7442155" y="1623262"/>
            <a:ext cx="401977" cy="1149665"/>
          </a:xfrm>
          <a:prstGeom prst="leftBrace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2C9A0A-0CFE-4BF9-B002-2F158F750411}"/>
              </a:ext>
            </a:extLst>
          </p:cNvPr>
          <p:cNvSpPr txBox="1"/>
          <p:nvPr/>
        </p:nvSpPr>
        <p:spPr>
          <a:xfrm>
            <a:off x="7691095" y="1397633"/>
            <a:ext cx="313219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err="1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Foxnum</a:t>
            </a:r>
            <a:r>
              <a:rPr lang="zh-CN" altLang="en-US" sz="24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加工中心</a:t>
            </a:r>
            <a:endParaRPr lang="en-US" altLang="zh-CN" sz="24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2C9A0A-0CFE-4BF9-B002-2F158F750411}"/>
              </a:ext>
            </a:extLst>
          </p:cNvPr>
          <p:cNvSpPr txBox="1"/>
          <p:nvPr/>
        </p:nvSpPr>
        <p:spPr>
          <a:xfrm>
            <a:off x="7504540" y="2391401"/>
            <a:ext cx="21754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磨床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8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5049520" y="473744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磨床进给轴轴承参数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54565"/>
              </p:ext>
            </p:extLst>
          </p:nvPr>
        </p:nvGraphicFramePr>
        <p:xfrm>
          <a:off x="2796989" y="1388542"/>
          <a:ext cx="8184776" cy="17925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09389">
                  <a:extLst>
                    <a:ext uri="{9D8B030D-6E8A-4147-A177-3AD203B41FA5}">
                      <a16:colId xmlns:a16="http://schemas.microsoft.com/office/drawing/2014/main" val="2282694044"/>
                    </a:ext>
                  </a:extLst>
                </a:gridCol>
                <a:gridCol w="978603">
                  <a:extLst>
                    <a:ext uri="{9D8B030D-6E8A-4147-A177-3AD203B41FA5}">
                      <a16:colId xmlns:a16="http://schemas.microsoft.com/office/drawing/2014/main" val="951779483"/>
                    </a:ext>
                  </a:extLst>
                </a:gridCol>
                <a:gridCol w="1606855">
                  <a:extLst>
                    <a:ext uri="{9D8B030D-6E8A-4147-A177-3AD203B41FA5}">
                      <a16:colId xmlns:a16="http://schemas.microsoft.com/office/drawing/2014/main" val="1318177105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3562591357"/>
                    </a:ext>
                  </a:extLst>
                </a:gridCol>
                <a:gridCol w="1165412">
                  <a:extLst>
                    <a:ext uri="{9D8B030D-6E8A-4147-A177-3AD203B41FA5}">
                      <a16:colId xmlns:a16="http://schemas.microsoft.com/office/drawing/2014/main" val="3215797492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1471015697"/>
                    </a:ext>
                  </a:extLst>
                </a:gridCol>
                <a:gridCol w="1192306">
                  <a:extLst>
                    <a:ext uri="{9D8B030D-6E8A-4147-A177-3AD203B41FA5}">
                      <a16:colId xmlns:a16="http://schemas.microsoft.com/office/drawing/2014/main" val="398991833"/>
                    </a:ext>
                  </a:extLst>
                </a:gridCol>
              </a:tblGrid>
              <a:tr h="7701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制造商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型号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滚动体直径</a:t>
                      </a:r>
                      <a:r>
                        <a:rPr lang="en-US" altLang="zh-CN" dirty="0"/>
                        <a:t>d</a:t>
                      </a:r>
                    </a:p>
                    <a:p>
                      <a:pPr algn="ctr"/>
                      <a:r>
                        <a:rPr lang="en-US" altLang="zh-CN" dirty="0"/>
                        <a:t>(mm)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压力角</a:t>
                      </a:r>
                      <a:r>
                        <a:rPr lang="el-GR" altLang="zh-CN" dirty="0"/>
                        <a:t>α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(°)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节圆直径</a:t>
                      </a:r>
                      <a:r>
                        <a:rPr lang="en-US" altLang="zh-CN" dirty="0" err="1"/>
                        <a:t>Dm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滚动体个数</a:t>
                      </a:r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34136"/>
                  </a:ext>
                </a:extLst>
              </a:tr>
              <a:tr h="87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NSK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25TAC62C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滚珠丝杆支撑轴承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7.00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44.25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76012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2893203" y="3584786"/>
            <a:ext cx="3720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mm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2893203" y="4219352"/>
            <a:ext cx="3791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 mm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893203" y="4853918"/>
            <a:ext cx="3700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进给轴丝杆螺距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 mm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294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5255922" y="321344"/>
            <a:ext cx="3563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磨床进给轴实验方案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44588"/>
              </p:ext>
            </p:extLst>
          </p:nvPr>
        </p:nvGraphicFramePr>
        <p:xfrm>
          <a:off x="2299106" y="985238"/>
          <a:ext cx="9340243" cy="52942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2139">
                  <a:extLst>
                    <a:ext uri="{9D8B030D-6E8A-4147-A177-3AD203B41FA5}">
                      <a16:colId xmlns:a16="http://schemas.microsoft.com/office/drawing/2014/main" val="2991966352"/>
                    </a:ext>
                  </a:extLst>
                </a:gridCol>
                <a:gridCol w="1494294">
                  <a:extLst>
                    <a:ext uri="{9D8B030D-6E8A-4147-A177-3AD203B41FA5}">
                      <a16:colId xmlns:a16="http://schemas.microsoft.com/office/drawing/2014/main" val="1848397277"/>
                    </a:ext>
                  </a:extLst>
                </a:gridCol>
                <a:gridCol w="1494294">
                  <a:extLst>
                    <a:ext uri="{9D8B030D-6E8A-4147-A177-3AD203B41FA5}">
                      <a16:colId xmlns:a16="http://schemas.microsoft.com/office/drawing/2014/main" val="3285967109"/>
                    </a:ext>
                  </a:extLst>
                </a:gridCol>
                <a:gridCol w="1252277">
                  <a:extLst>
                    <a:ext uri="{9D8B030D-6E8A-4147-A177-3AD203B41FA5}">
                      <a16:colId xmlns:a16="http://schemas.microsoft.com/office/drawing/2014/main" val="2307791629"/>
                    </a:ext>
                  </a:extLst>
                </a:gridCol>
                <a:gridCol w="1208337">
                  <a:extLst>
                    <a:ext uri="{9D8B030D-6E8A-4147-A177-3AD203B41FA5}">
                      <a16:colId xmlns:a16="http://schemas.microsoft.com/office/drawing/2014/main" val="2685051037"/>
                    </a:ext>
                  </a:extLst>
                </a:gridCol>
                <a:gridCol w="2408902">
                  <a:extLst>
                    <a:ext uri="{9D8B030D-6E8A-4147-A177-3AD203B41FA5}">
                      <a16:colId xmlns:a16="http://schemas.microsoft.com/office/drawing/2014/main" val="3241327983"/>
                    </a:ext>
                  </a:extLst>
                </a:gridCol>
              </a:tblGrid>
              <a:tr h="7199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故障类型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故障部位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故障宽度</a:t>
                      </a:r>
                      <a:endParaRPr lang="en-US" altLang="zh-CN" sz="1800" b="1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en-US" altLang="zh-CN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(mm)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故障深度</a:t>
                      </a:r>
                      <a:r>
                        <a:rPr lang="en-US" altLang="zh-CN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altLang="zh-CN" sz="18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μm</a:t>
                      </a:r>
                      <a:r>
                        <a:rPr lang="en-US" altLang="zh-CN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主轴转速</a:t>
                      </a:r>
                      <a:r>
                        <a:rPr lang="en-US" altLang="zh-CN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r/min)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进给速度</a:t>
                      </a:r>
                      <a:r>
                        <a:rPr lang="en-US" altLang="zh-CN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mm/min)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64968"/>
                  </a:ext>
                </a:extLst>
              </a:tr>
              <a:tr h="7464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1000:1000:8000</a:t>
                      </a:r>
                      <a:endParaRPr lang="en-US" altLang="zh-CN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02223"/>
                  </a:ext>
                </a:extLst>
              </a:tr>
              <a:tr h="5963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新轴承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529231"/>
                  </a:ext>
                </a:extLst>
              </a:tr>
              <a:tr h="53358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内圈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Feed_X</a:t>
                      </a:r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052576"/>
                  </a:ext>
                </a:extLst>
              </a:tr>
              <a:tr h="2667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503016"/>
                  </a:ext>
                </a:extLst>
              </a:tr>
              <a:tr h="2607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Feed_Y</a:t>
                      </a:r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fontAlgn="ctr"/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9859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3600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238118"/>
                  </a:ext>
                </a:extLst>
              </a:tr>
              <a:tr h="5335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803431"/>
                  </a:ext>
                </a:extLst>
              </a:tr>
              <a:tr h="52156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外圈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Feed_X</a:t>
                      </a:r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fontAlgn="ctr"/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431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807995"/>
                  </a:ext>
                </a:extLst>
              </a:tr>
              <a:tr h="257775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7497"/>
                  </a:ext>
                </a:extLst>
              </a:tr>
              <a:tr h="2758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Feed_Y</a:t>
                      </a:r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fontAlgn="ctr"/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313790"/>
                  </a:ext>
                </a:extLst>
              </a:tr>
              <a:tr h="5155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C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25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339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8525" t="4023" r="7792"/>
          <a:stretch/>
        </p:blipFill>
        <p:spPr>
          <a:xfrm>
            <a:off x="1985245" y="699604"/>
            <a:ext cx="9851155" cy="56262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5638800" y="176384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包络谱分析</a:t>
            </a:r>
          </a:p>
        </p:txBody>
      </p:sp>
      <p:sp>
        <p:nvSpPr>
          <p:cNvPr id="14" name="矩形 13"/>
          <p:cNvSpPr/>
          <p:nvPr/>
        </p:nvSpPr>
        <p:spPr>
          <a:xfrm>
            <a:off x="4654435" y="6325884"/>
            <a:ext cx="4512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磨床</a:t>
            </a:r>
            <a:r>
              <a:rPr lang="en-US" altLang="zh-CN" sz="2400" dirty="0"/>
              <a:t>4000mm/min</a:t>
            </a:r>
            <a:r>
              <a:rPr lang="zh-CN" altLang="en-US" sz="2400" dirty="0"/>
              <a:t>进给 时域信号</a:t>
            </a:r>
          </a:p>
        </p:txBody>
      </p:sp>
    </p:spTree>
    <p:extLst>
      <p:ext uri="{BB962C8B-B14F-4D97-AF65-F5344CB8AC3E}">
        <p14:creationId xmlns:p14="http://schemas.microsoft.com/office/powerpoint/2010/main" val="133470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5638800" y="176384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包络谱分析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5864" t="4017" r="6443"/>
          <a:stretch/>
        </p:blipFill>
        <p:spPr>
          <a:xfrm>
            <a:off x="2135678" y="802640"/>
            <a:ext cx="9670242" cy="536728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786515" y="6264924"/>
            <a:ext cx="3929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磨床</a:t>
            </a:r>
            <a:r>
              <a:rPr lang="en-US" altLang="zh-CN" sz="2400" dirty="0"/>
              <a:t>4000mm/min</a:t>
            </a:r>
            <a:r>
              <a:rPr lang="zh-CN" altLang="en-US" sz="2400" dirty="0"/>
              <a:t>进给  </a:t>
            </a:r>
            <a:r>
              <a:rPr lang="en-US" altLang="zh-CN" sz="2400" dirty="0"/>
              <a:t>FFT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1355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7651" t="52579" r="7338"/>
          <a:stretch/>
        </p:blipFill>
        <p:spPr>
          <a:xfrm>
            <a:off x="2739516" y="3408680"/>
            <a:ext cx="7928254" cy="17419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l="8208" t="5100" r="7551"/>
          <a:stretch/>
        </p:blipFill>
        <p:spPr>
          <a:xfrm>
            <a:off x="2780386" y="4001"/>
            <a:ext cx="7846514" cy="33995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/>
          <a:srcRect l="8026" t="52553" r="7397"/>
          <a:stretch/>
        </p:blipFill>
        <p:spPr>
          <a:xfrm>
            <a:off x="2739517" y="5089657"/>
            <a:ext cx="7928254" cy="17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3893376" y="1369421"/>
            <a:ext cx="296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3893377" y="2292751"/>
            <a:ext cx="283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282249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项目进展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66011" y="5527793"/>
            <a:ext cx="5762540" cy="584774"/>
            <a:chOff x="8134913" y="1665159"/>
            <a:chExt cx="7646280" cy="745442"/>
          </a:xfrm>
        </p:grpSpPr>
        <p:sp>
          <p:nvSpPr>
            <p:cNvPr id="14" name="文本框 13"/>
            <p:cNvSpPr txBox="1"/>
            <p:nvPr/>
          </p:nvSpPr>
          <p:spPr>
            <a:xfrm>
              <a:off x="9061194" y="1665159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下阶段计划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66011" y="4329114"/>
            <a:ext cx="5762540" cy="584774"/>
            <a:chOff x="8134913" y="1676367"/>
            <a:chExt cx="7646280" cy="745442"/>
          </a:xfrm>
        </p:grpSpPr>
        <p:sp>
          <p:nvSpPr>
            <p:cNvPr id="17" name="文本框 16"/>
            <p:cNvSpPr txBox="1"/>
            <p:nvPr/>
          </p:nvSpPr>
          <p:spPr>
            <a:xfrm>
              <a:off x="9061194" y="1676367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工作总结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934187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7396" t="3473" r="6874"/>
          <a:stretch/>
        </p:blipFill>
        <p:spPr>
          <a:xfrm>
            <a:off x="2421890" y="699604"/>
            <a:ext cx="8780932" cy="48928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5638800" y="176384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包络谱分析</a:t>
            </a:r>
          </a:p>
        </p:txBody>
      </p:sp>
      <p:sp>
        <p:nvSpPr>
          <p:cNvPr id="15" name="矩形 14"/>
          <p:cNvSpPr/>
          <p:nvPr/>
        </p:nvSpPr>
        <p:spPr>
          <a:xfrm>
            <a:off x="2865398" y="5725317"/>
            <a:ext cx="3196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磨床</a:t>
            </a:r>
            <a:r>
              <a:rPr lang="en-US" altLang="zh-CN" sz="2400" dirty="0"/>
              <a:t>4000mm/min</a:t>
            </a:r>
            <a:r>
              <a:rPr lang="zh-CN" altLang="en-US" sz="2400" dirty="0"/>
              <a:t>进给</a:t>
            </a:r>
          </a:p>
        </p:txBody>
      </p:sp>
      <p:sp>
        <p:nvSpPr>
          <p:cNvPr id="20" name="矩形 19"/>
          <p:cNvSpPr/>
          <p:nvPr/>
        </p:nvSpPr>
        <p:spPr>
          <a:xfrm>
            <a:off x="6233442" y="1545935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131.7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54435" y="3892540"/>
            <a:ext cx="699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65.8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84125" y="4092595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131.7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58398" y="5515483"/>
            <a:ext cx="45784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内圈故障频率：理论值 </a:t>
            </a:r>
            <a:r>
              <a:rPr lang="en-US" altLang="zh-CN" sz="2400" b="1" dirty="0"/>
              <a:t>64.7</a:t>
            </a:r>
            <a:r>
              <a:rPr lang="en-US" altLang="zh-CN" sz="2400" dirty="0"/>
              <a:t> Hz  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             </a:t>
            </a:r>
            <a:r>
              <a:rPr lang="zh-CN" altLang="en-US" sz="2400" dirty="0"/>
              <a:t>实验值  </a:t>
            </a:r>
            <a:r>
              <a:rPr lang="en-US" altLang="zh-CN" sz="2400" b="1" dirty="0"/>
              <a:t>65.8 </a:t>
            </a:r>
            <a:r>
              <a:rPr lang="en-US" altLang="zh-CN" sz="2400" dirty="0"/>
              <a:t>Hz</a:t>
            </a:r>
            <a:r>
              <a:rPr lang="en-US" altLang="zh-CN" sz="2400" b="1" dirty="0"/>
              <a:t>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261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矩形: 圆角 625">
            <a:extLst>
              <a:ext uri="{FF2B5EF4-FFF2-40B4-BE49-F238E27FC236}">
                <a16:creationId xmlns:a16="http://schemas.microsoft.com/office/drawing/2014/main" id="{96E31A82-6E50-4664-9730-0F27BB4AC5E5}"/>
              </a:ext>
            </a:extLst>
          </p:cNvPr>
          <p:cNvSpPr/>
          <p:nvPr/>
        </p:nvSpPr>
        <p:spPr>
          <a:xfrm>
            <a:off x="2680657" y="928389"/>
            <a:ext cx="8619456" cy="5001221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5019039" y="1897406"/>
            <a:ext cx="2278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实验部分</a:t>
            </a:r>
            <a:endParaRPr lang="en-US" altLang="zh-CN" sz="28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101785" y="1863905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2800" b="1" dirty="0">
              <a:solidFill>
                <a:srgbClr val="00468E">
                  <a:alpha val="2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4664942" y="3230307"/>
            <a:ext cx="293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071210" y="3248177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5019039" y="4517839"/>
            <a:ext cx="226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数据连通</a:t>
            </a:r>
            <a:endParaRPr lang="en-US" altLang="zh-CN" sz="28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101785" y="4535709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endParaRPr lang="zh-CN" altLang="en-US" sz="2800" b="1" dirty="0">
              <a:solidFill>
                <a:srgbClr val="00468E">
                  <a:alpha val="2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602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</a:p>
        </p:txBody>
      </p:sp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828E8DB3-C9A9-42F4-BF1F-D1006F2C3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81" y="926323"/>
            <a:ext cx="8799274" cy="5550312"/>
          </a:xfrm>
        </p:spPr>
      </p:pic>
    </p:spTree>
    <p:extLst>
      <p:ext uri="{BB962C8B-B14F-4D97-AF65-F5344CB8AC3E}">
        <p14:creationId xmlns:p14="http://schemas.microsoft.com/office/powerpoint/2010/main" val="230295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12" y="1545935"/>
            <a:ext cx="5189688" cy="3892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53" y="1545935"/>
            <a:ext cx="5132145" cy="38922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</a:p>
        </p:txBody>
      </p:sp>
      <p:sp>
        <p:nvSpPr>
          <p:cNvPr id="4" name="矩形 3"/>
          <p:cNvSpPr/>
          <p:nvPr/>
        </p:nvSpPr>
        <p:spPr>
          <a:xfrm>
            <a:off x="5609020" y="594426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训练集准确率和损失函数</a:t>
            </a:r>
            <a:endParaRPr lang="zh-CN" altLang="en-US" sz="2400" dirty="0"/>
          </a:p>
        </p:txBody>
      </p:sp>
      <p:sp>
        <p:nvSpPr>
          <p:cNvPr id="6" name="圆角矩形 5"/>
          <p:cNvSpPr/>
          <p:nvPr/>
        </p:nvSpPr>
        <p:spPr>
          <a:xfrm>
            <a:off x="2184400" y="1473200"/>
            <a:ext cx="670560" cy="51816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24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90" y="1776727"/>
            <a:ext cx="5026010" cy="38872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39" y="1776727"/>
            <a:ext cx="5183062" cy="38872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</a:p>
        </p:txBody>
      </p:sp>
      <p:sp>
        <p:nvSpPr>
          <p:cNvPr id="15" name="矩形 14"/>
          <p:cNvSpPr/>
          <p:nvPr/>
        </p:nvSpPr>
        <p:spPr>
          <a:xfrm>
            <a:off x="5380886" y="5974747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验证集准确率和损失函数</a:t>
            </a:r>
            <a:endParaRPr lang="zh-CN" altLang="en-US" sz="2400" dirty="0"/>
          </a:p>
        </p:txBody>
      </p:sp>
      <p:sp>
        <p:nvSpPr>
          <p:cNvPr id="17" name="圆角矩形 16"/>
          <p:cNvSpPr/>
          <p:nvPr/>
        </p:nvSpPr>
        <p:spPr>
          <a:xfrm>
            <a:off x="2160879" y="1739050"/>
            <a:ext cx="670560" cy="51816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1776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矩形: 圆角 625">
            <a:extLst>
              <a:ext uri="{FF2B5EF4-FFF2-40B4-BE49-F238E27FC236}">
                <a16:creationId xmlns:a16="http://schemas.microsoft.com/office/drawing/2014/main" id="{96E31A82-6E50-4664-9730-0F27BB4AC5E5}"/>
              </a:ext>
            </a:extLst>
          </p:cNvPr>
          <p:cNvSpPr/>
          <p:nvPr/>
        </p:nvSpPr>
        <p:spPr>
          <a:xfrm>
            <a:off x="2680657" y="928389"/>
            <a:ext cx="8619456" cy="5001221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5019039" y="1897406"/>
            <a:ext cx="2278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实验部分</a:t>
            </a:r>
            <a:endParaRPr lang="en-US" altLang="zh-CN" sz="28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101785" y="1932117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2800" b="1" dirty="0">
              <a:solidFill>
                <a:srgbClr val="00468E">
                  <a:alpha val="2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4664942" y="3230307"/>
            <a:ext cx="293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  <a:endParaRPr lang="en-US" altLang="zh-CN" sz="28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101785" y="3275412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endParaRPr lang="zh-CN" altLang="en-US" sz="2800" b="1" dirty="0">
              <a:solidFill>
                <a:srgbClr val="00468E">
                  <a:alpha val="2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5019039" y="4517839"/>
            <a:ext cx="226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数据连通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101785" y="4514765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267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299106" y="1545935"/>
            <a:ext cx="787395" cy="499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F7FC19-D3B5-4038-88B1-DFEEFA94E3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4" t="13146" r="10256" b="3298"/>
          <a:stretch/>
        </p:blipFill>
        <p:spPr>
          <a:xfrm>
            <a:off x="2569006" y="761328"/>
            <a:ext cx="8911793" cy="609667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2887795" y="176384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数据流程图</a:t>
            </a:r>
          </a:p>
        </p:txBody>
      </p:sp>
    </p:spTree>
    <p:extLst>
      <p:ext uri="{BB962C8B-B14F-4D97-AF65-F5344CB8AC3E}">
        <p14:creationId xmlns:p14="http://schemas.microsoft.com/office/powerpoint/2010/main" val="3917756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8D2678D-7975-498B-8759-7FFA7B0E17FF}"/>
              </a:ext>
            </a:extLst>
          </p:cNvPr>
          <p:cNvSpPr txBox="1"/>
          <p:nvPr/>
        </p:nvSpPr>
        <p:spPr>
          <a:xfrm>
            <a:off x="2877635" y="1930089"/>
            <a:ext cx="621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b="1" dirty="0"/>
              <a:t>2.1</a:t>
            </a:r>
            <a:r>
              <a:rPr lang="en-US" altLang="zh-CN" sz="2800" b="1" dirty="0">
                <a:solidFill>
                  <a:srgbClr val="00468E"/>
                </a:solidFill>
              </a:rPr>
              <a:t> </a:t>
            </a:r>
            <a:r>
              <a:rPr lang="zh-CN" altLang="en-US" sz="2400" dirty="0"/>
              <a:t>数据过滤，提取有效信号用于训练模型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F2AE440-7C76-4BDC-870E-5CE2BBD9BD0E}"/>
              </a:ext>
            </a:extLst>
          </p:cNvPr>
          <p:cNvGrpSpPr/>
          <p:nvPr/>
        </p:nvGrpSpPr>
        <p:grpSpPr>
          <a:xfrm>
            <a:off x="3644873" y="3303986"/>
            <a:ext cx="6912410" cy="561600"/>
            <a:chOff x="8134913" y="1685527"/>
            <a:chExt cx="9353674" cy="71590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1E495D6-00BC-455F-98BA-DB70B31CB782}"/>
                </a:ext>
              </a:extLst>
            </p:cNvPr>
            <p:cNvSpPr txBox="1"/>
            <p:nvPr/>
          </p:nvSpPr>
          <p:spPr>
            <a:xfrm>
              <a:off x="9057822" y="1752515"/>
              <a:ext cx="8430765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实时消费，运行模型在线预测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3F1401F-79B5-4D13-88DD-AEC2A341CAD7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D364701-99F3-46C8-BEBF-D7A62F96F656}"/>
              </a:ext>
            </a:extLst>
          </p:cNvPr>
          <p:cNvGrpSpPr/>
          <p:nvPr/>
        </p:nvGrpSpPr>
        <p:grpSpPr>
          <a:xfrm>
            <a:off x="3644873" y="4003050"/>
            <a:ext cx="7568346" cy="561600"/>
            <a:chOff x="8134913" y="1685527"/>
            <a:chExt cx="10303513" cy="71590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37285F7-8F08-45F3-9879-BBB8168DCF41}"/>
                </a:ext>
              </a:extLst>
            </p:cNvPr>
            <p:cNvSpPr txBox="1"/>
            <p:nvPr/>
          </p:nvSpPr>
          <p:spPr>
            <a:xfrm>
              <a:off x="9057823" y="1752515"/>
              <a:ext cx="9380603" cy="58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/>
                <a:t>离线消费，导入易鲸捷数据库，保存为历史记录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336AC7D-B589-4F59-BFE9-BDBF4C35E93F}"/>
                </a:ext>
              </a:extLst>
            </p:cNvPr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C783435-4F6F-47BE-81C3-55C8CA1EF902}"/>
              </a:ext>
            </a:extLst>
          </p:cNvPr>
          <p:cNvSpPr txBox="1"/>
          <p:nvPr/>
        </p:nvSpPr>
        <p:spPr>
          <a:xfrm>
            <a:off x="2877635" y="2633533"/>
            <a:ext cx="712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b="1" dirty="0"/>
              <a:t>2.2</a:t>
            </a:r>
            <a:r>
              <a:rPr lang="en-US" altLang="zh-CN" sz="2400" dirty="0"/>
              <a:t> </a:t>
            </a:r>
            <a:r>
              <a:rPr lang="zh-CN" altLang="en-US" sz="2400" dirty="0"/>
              <a:t>搭建</a:t>
            </a:r>
            <a:r>
              <a:rPr lang="en-US" altLang="zh-CN" sz="2400" dirty="0"/>
              <a:t>Kafka</a:t>
            </a:r>
            <a:r>
              <a:rPr lang="zh-CN" altLang="en-US" sz="2400" dirty="0"/>
              <a:t>集群，写入数据，选择消费数据方式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D029E12-0573-4308-97A1-8F105FA8D860}"/>
              </a:ext>
            </a:extLst>
          </p:cNvPr>
          <p:cNvSpPr txBox="1"/>
          <p:nvPr/>
        </p:nvSpPr>
        <p:spPr>
          <a:xfrm>
            <a:off x="2877635" y="4684967"/>
            <a:ext cx="8900161" cy="1227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/>
              <a:t>2.3</a:t>
            </a:r>
            <a:r>
              <a:rPr lang="en-US" altLang="zh-CN" sz="2800" b="1" dirty="0"/>
              <a:t> </a:t>
            </a:r>
            <a:r>
              <a:rPr lang="en-US" altLang="zh-CN" sz="2400" dirty="0"/>
              <a:t>Linux</a:t>
            </a:r>
            <a:r>
              <a:rPr lang="zh-CN" altLang="en-US" sz="2400" dirty="0"/>
              <a:t>下搭建虚拟环境，运行</a:t>
            </a:r>
            <a:r>
              <a:rPr lang="en-US" altLang="zh-CN" sz="2400" dirty="0" err="1"/>
              <a:t>Tensorflow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Cpu</a:t>
            </a:r>
            <a:r>
              <a:rPr lang="zh-CN" altLang="en-US" sz="2400" dirty="0"/>
              <a:t>框架训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练模型与预测结果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2877635" y="424537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实现功能</a:t>
            </a:r>
          </a:p>
        </p:txBody>
      </p:sp>
    </p:spTree>
    <p:extLst>
      <p:ext uri="{BB962C8B-B14F-4D97-AF65-F5344CB8AC3E}">
        <p14:creationId xmlns:p14="http://schemas.microsoft.com/office/powerpoint/2010/main" val="492421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26390" y="1282892"/>
            <a:ext cx="711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有效数据过滤预处理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430780" y="2055472"/>
            <a:ext cx="9723494" cy="3412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采集机床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时信号，会引入部分机床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时信号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非真实加工信号的引入，会影响深度模型准确率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当进给轴速度较大，待机信号与加工信号易区别，便于过滤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当进给轴速度较小，两者不便区分，不易过滤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通过时域、频域进行特征提取，以准确过滤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2948755" y="433309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实现功能</a:t>
            </a:r>
          </a:p>
        </p:txBody>
      </p:sp>
    </p:spTree>
    <p:extLst>
      <p:ext uri="{BB962C8B-B14F-4D97-AF65-F5344CB8AC3E}">
        <p14:creationId xmlns:p14="http://schemas.microsoft.com/office/powerpoint/2010/main" val="2176627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454063" y="1255898"/>
            <a:ext cx="711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   Kafka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数据消费方式</a:t>
            </a:r>
          </a:p>
        </p:txBody>
      </p:sp>
      <p:sp>
        <p:nvSpPr>
          <p:cNvPr id="22" name="矩形 21"/>
          <p:cNvSpPr/>
          <p:nvPr/>
        </p:nvSpPr>
        <p:spPr>
          <a:xfrm>
            <a:off x="2150783" y="1779298"/>
            <a:ext cx="9940542" cy="4431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实时消费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消费出的信号将被以数据流的形式缓存在内存中，达到输出阈值后，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将内存的数据转变成相应的维数喂入模型或显示在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界面，用于训练模型或者预测状态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离线消费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Kafka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消费出的信号通过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PyODBC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接口被上传到易鲸捷数据库中，保存为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历史记录，便于后期维护和管理。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同时，将维修策略导入易鲸捷数据库，待测试数据喂入模型后，结合相关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策略给出维修建议。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2979235" y="327047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实现功能</a:t>
            </a:r>
          </a:p>
        </p:txBody>
      </p:sp>
    </p:spTree>
    <p:extLst>
      <p:ext uri="{BB962C8B-B14F-4D97-AF65-F5344CB8AC3E}">
        <p14:creationId xmlns:p14="http://schemas.microsoft.com/office/powerpoint/2010/main" val="219599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3893376" y="1369421"/>
            <a:ext cx="296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3893377" y="2292751"/>
            <a:ext cx="283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282249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项目进展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66011" y="5527793"/>
            <a:ext cx="5762540" cy="584774"/>
            <a:chOff x="8134913" y="1665159"/>
            <a:chExt cx="7646280" cy="745442"/>
          </a:xfrm>
        </p:grpSpPr>
        <p:sp>
          <p:nvSpPr>
            <p:cNvPr id="14" name="文本框 13"/>
            <p:cNvSpPr txBox="1"/>
            <p:nvPr/>
          </p:nvSpPr>
          <p:spPr>
            <a:xfrm>
              <a:off x="9061194" y="1665159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tx1">
                      <a:alpha val="20000"/>
                    </a:schemeClr>
                  </a:solidFill>
                </a:rPr>
                <a:t>下阶段计划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66011" y="4329114"/>
            <a:ext cx="5762540" cy="584774"/>
            <a:chOff x="8134913" y="1676367"/>
            <a:chExt cx="7646280" cy="745442"/>
          </a:xfrm>
        </p:grpSpPr>
        <p:sp>
          <p:nvSpPr>
            <p:cNvPr id="17" name="文本框 16"/>
            <p:cNvSpPr txBox="1"/>
            <p:nvPr/>
          </p:nvSpPr>
          <p:spPr>
            <a:xfrm>
              <a:off x="9061194" y="1676367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tx1">
                      <a:alpha val="20000"/>
                    </a:schemeClr>
                  </a:solidFill>
                </a:rPr>
                <a:t>工作总结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336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实现功能</a:t>
            </a:r>
          </a:p>
        </p:txBody>
      </p:sp>
      <p:sp>
        <p:nvSpPr>
          <p:cNvPr id="22" name="矩形 21"/>
          <p:cNvSpPr/>
          <p:nvPr/>
        </p:nvSpPr>
        <p:spPr>
          <a:xfrm>
            <a:off x="2299106" y="1152645"/>
            <a:ext cx="9554219" cy="5404172"/>
          </a:xfrm>
          <a:custGeom>
            <a:avLst/>
            <a:gdLst>
              <a:gd name="connsiteX0" fmla="*/ 0 w 9554219"/>
              <a:gd name="connsiteY0" fmla="*/ 0 h 5496056"/>
              <a:gd name="connsiteX1" fmla="*/ 9554219 w 9554219"/>
              <a:gd name="connsiteY1" fmla="*/ 0 h 5496056"/>
              <a:gd name="connsiteX2" fmla="*/ 9554219 w 9554219"/>
              <a:gd name="connsiteY2" fmla="*/ 5496056 h 5496056"/>
              <a:gd name="connsiteX3" fmla="*/ 0 w 9554219"/>
              <a:gd name="connsiteY3" fmla="*/ 5496056 h 5496056"/>
              <a:gd name="connsiteX4" fmla="*/ 0 w 9554219"/>
              <a:gd name="connsiteY4" fmla="*/ 0 h 5496056"/>
              <a:gd name="connsiteX0" fmla="*/ 9832 w 9554219"/>
              <a:gd name="connsiteY0" fmla="*/ 0 h 5968004"/>
              <a:gd name="connsiteX1" fmla="*/ 9554219 w 9554219"/>
              <a:gd name="connsiteY1" fmla="*/ 471948 h 5968004"/>
              <a:gd name="connsiteX2" fmla="*/ 9554219 w 9554219"/>
              <a:gd name="connsiteY2" fmla="*/ 5968004 h 5968004"/>
              <a:gd name="connsiteX3" fmla="*/ 0 w 9554219"/>
              <a:gd name="connsiteY3" fmla="*/ 5968004 h 5968004"/>
              <a:gd name="connsiteX4" fmla="*/ 9832 w 9554219"/>
              <a:gd name="connsiteY4" fmla="*/ 0 h 5968004"/>
              <a:gd name="connsiteX0" fmla="*/ 9832 w 9554219"/>
              <a:gd name="connsiteY0" fmla="*/ 68826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9832 w 9554219"/>
              <a:gd name="connsiteY4" fmla="*/ 68826 h 6036830"/>
              <a:gd name="connsiteX0" fmla="*/ 19665 w 9554219"/>
              <a:gd name="connsiteY0" fmla="*/ 408115 h 6036830"/>
              <a:gd name="connsiteX1" fmla="*/ 9475561 w 9554219"/>
              <a:gd name="connsiteY1" fmla="*/ 0 h 6036830"/>
              <a:gd name="connsiteX2" fmla="*/ 9554219 w 9554219"/>
              <a:gd name="connsiteY2" fmla="*/ 6036830 h 6036830"/>
              <a:gd name="connsiteX3" fmla="*/ 0 w 9554219"/>
              <a:gd name="connsiteY3" fmla="*/ 6036830 h 6036830"/>
              <a:gd name="connsiteX4" fmla="*/ 19665 w 9554219"/>
              <a:gd name="connsiteY4" fmla="*/ 408115 h 6036830"/>
              <a:gd name="connsiteX0" fmla="*/ 19665 w 9554219"/>
              <a:gd name="connsiteY0" fmla="*/ 0 h 5628715"/>
              <a:gd name="connsiteX1" fmla="*/ 9495225 w 9554219"/>
              <a:gd name="connsiteY1" fmla="*/ 13427 h 5628715"/>
              <a:gd name="connsiteX2" fmla="*/ 9554219 w 9554219"/>
              <a:gd name="connsiteY2" fmla="*/ 5628715 h 5628715"/>
              <a:gd name="connsiteX3" fmla="*/ 0 w 9554219"/>
              <a:gd name="connsiteY3" fmla="*/ 5628715 h 5628715"/>
              <a:gd name="connsiteX4" fmla="*/ 19665 w 9554219"/>
              <a:gd name="connsiteY4" fmla="*/ 0 h 5628715"/>
              <a:gd name="connsiteX0" fmla="*/ 29497 w 9554219"/>
              <a:gd name="connsiteY0" fmla="*/ 0 h 5752093"/>
              <a:gd name="connsiteX1" fmla="*/ 9495225 w 9554219"/>
              <a:gd name="connsiteY1" fmla="*/ 136805 h 5752093"/>
              <a:gd name="connsiteX2" fmla="*/ 9554219 w 9554219"/>
              <a:gd name="connsiteY2" fmla="*/ 5752093 h 5752093"/>
              <a:gd name="connsiteX3" fmla="*/ 0 w 9554219"/>
              <a:gd name="connsiteY3" fmla="*/ 5752093 h 5752093"/>
              <a:gd name="connsiteX4" fmla="*/ 29497 w 9554219"/>
              <a:gd name="connsiteY4" fmla="*/ 0 h 5752093"/>
              <a:gd name="connsiteX0" fmla="*/ 29497 w 9554219"/>
              <a:gd name="connsiteY0" fmla="*/ 58544 h 5810637"/>
              <a:gd name="connsiteX1" fmla="*/ 9495225 w 9554219"/>
              <a:gd name="connsiteY1" fmla="*/ 0 h 5810637"/>
              <a:gd name="connsiteX2" fmla="*/ 9554219 w 9554219"/>
              <a:gd name="connsiteY2" fmla="*/ 5810637 h 5810637"/>
              <a:gd name="connsiteX3" fmla="*/ 0 w 9554219"/>
              <a:gd name="connsiteY3" fmla="*/ 5810637 h 5810637"/>
              <a:gd name="connsiteX4" fmla="*/ 29497 w 9554219"/>
              <a:gd name="connsiteY4" fmla="*/ 58544 h 5810637"/>
              <a:gd name="connsiteX0" fmla="*/ 19665 w 9554219"/>
              <a:gd name="connsiteY0" fmla="*/ 0 h 5811470"/>
              <a:gd name="connsiteX1" fmla="*/ 9495225 w 9554219"/>
              <a:gd name="connsiteY1" fmla="*/ 833 h 5811470"/>
              <a:gd name="connsiteX2" fmla="*/ 9554219 w 9554219"/>
              <a:gd name="connsiteY2" fmla="*/ 5811470 h 5811470"/>
              <a:gd name="connsiteX3" fmla="*/ 0 w 9554219"/>
              <a:gd name="connsiteY3" fmla="*/ 5811470 h 5811470"/>
              <a:gd name="connsiteX4" fmla="*/ 19665 w 9554219"/>
              <a:gd name="connsiteY4" fmla="*/ 0 h 5811470"/>
              <a:gd name="connsiteX0" fmla="*/ 19665 w 9554219"/>
              <a:gd name="connsiteY0" fmla="*/ 68441 h 5879911"/>
              <a:gd name="connsiteX1" fmla="*/ 9485393 w 9554219"/>
              <a:gd name="connsiteY1" fmla="*/ 0 h 5879911"/>
              <a:gd name="connsiteX2" fmla="*/ 9554219 w 9554219"/>
              <a:gd name="connsiteY2" fmla="*/ 5879911 h 5879911"/>
              <a:gd name="connsiteX3" fmla="*/ 0 w 9554219"/>
              <a:gd name="connsiteY3" fmla="*/ 5879911 h 5879911"/>
              <a:gd name="connsiteX4" fmla="*/ 19665 w 9554219"/>
              <a:gd name="connsiteY4" fmla="*/ 68441 h 58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4219" h="5879911">
                <a:moveTo>
                  <a:pt x="19665" y="68441"/>
                </a:moveTo>
                <a:lnTo>
                  <a:pt x="9485393" y="0"/>
                </a:lnTo>
                <a:lnTo>
                  <a:pt x="9554219" y="5879911"/>
                </a:lnTo>
                <a:lnTo>
                  <a:pt x="0" y="5879911"/>
                </a:lnTo>
                <a:cubicBezTo>
                  <a:pt x="3277" y="3890576"/>
                  <a:pt x="16388" y="2057776"/>
                  <a:pt x="19665" y="68441"/>
                </a:cubicBez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为使模型环境易于管理与运行，在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服务器上利用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rflow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环境，在环境中运行预先训练好的模型，将采集到的数据按照每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个分割，导入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个数据得出结果，实现秒级响应。实现机床运行数据从采集到上传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，后到喂入模型分析，在终端显示结果的功能。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终端输出结果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此处是温度数据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33A98F-2F57-418A-A4B7-601332D28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495" y="3084701"/>
            <a:ext cx="3711963" cy="31126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DC9B3D-582E-4F03-AE24-4A3FE7BABB0D}"/>
              </a:ext>
            </a:extLst>
          </p:cNvPr>
          <p:cNvSpPr txBox="1"/>
          <p:nvPr/>
        </p:nvSpPr>
        <p:spPr>
          <a:xfrm>
            <a:off x="7083011" y="3277032"/>
            <a:ext cx="4577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难点： 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AutoNum type="arabic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实现数据流在各个服务器之间传输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每个服务器中的应用程序运行速度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不一致，则数据在流通时，易发生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死锁现象，至整个流程崩溃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Aft>
                <a:spcPts val="1200"/>
              </a:spcAft>
              <a:buAutoNum type="arabicPlain" startAt="3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模型输出结果如何和维修策略相对 应，故障分类如何划分，低转速下如何能分类正确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54E0FC-27E2-4401-8560-FF18D38C7F51}"/>
              </a:ext>
            </a:extLst>
          </p:cNvPr>
          <p:cNvSpPr txBox="1"/>
          <p:nvPr/>
        </p:nvSpPr>
        <p:spPr>
          <a:xfrm>
            <a:off x="142970" y="837679"/>
            <a:ext cx="711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搭建模型运行环境</a:t>
            </a:r>
          </a:p>
        </p:txBody>
      </p:sp>
    </p:spTree>
    <p:extLst>
      <p:ext uri="{BB962C8B-B14F-4D97-AF65-F5344CB8AC3E}">
        <p14:creationId xmlns:p14="http://schemas.microsoft.com/office/powerpoint/2010/main" val="1640031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3893376" y="1369421"/>
            <a:ext cx="296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3893377" y="2292751"/>
            <a:ext cx="283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282249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tx1">
                      <a:alpha val="20000"/>
                    </a:schemeClr>
                  </a:solidFill>
                </a:rPr>
                <a:t>项目进展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66011" y="5527793"/>
            <a:ext cx="5762540" cy="584774"/>
            <a:chOff x="8134913" y="1665159"/>
            <a:chExt cx="7646280" cy="745442"/>
          </a:xfrm>
        </p:grpSpPr>
        <p:sp>
          <p:nvSpPr>
            <p:cNvPr id="14" name="文本框 13"/>
            <p:cNvSpPr txBox="1"/>
            <p:nvPr/>
          </p:nvSpPr>
          <p:spPr>
            <a:xfrm>
              <a:off x="9061194" y="1665159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下阶段计划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4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66011" y="4329114"/>
            <a:ext cx="5762540" cy="584774"/>
            <a:chOff x="8134913" y="1676367"/>
            <a:chExt cx="7646280" cy="745442"/>
          </a:xfrm>
        </p:grpSpPr>
        <p:sp>
          <p:nvSpPr>
            <p:cNvPr id="17" name="文本框 16"/>
            <p:cNvSpPr txBox="1"/>
            <p:nvPr/>
          </p:nvSpPr>
          <p:spPr>
            <a:xfrm>
              <a:off x="9061194" y="1676367"/>
              <a:ext cx="6719999" cy="7454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tx1">
                      <a:alpha val="20000"/>
                    </a:schemeClr>
                  </a:solidFill>
                </a:rPr>
                <a:t>工作总结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791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C0C215-AD67-4359-8977-497A61EC2C6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B8E16EB-4673-4DFB-9846-A044EE87336A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7A8CF8B2-BD3F-4F25-A15C-2D502DD08214}"/>
              </a:ext>
            </a:extLst>
          </p:cNvPr>
          <p:cNvSpPr/>
          <p:nvPr/>
        </p:nvSpPr>
        <p:spPr>
          <a:xfrm>
            <a:off x="-335280" y="4521997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6DE63B1-A802-4808-925F-12A63786D833}"/>
              </a:ext>
            </a:extLst>
          </p:cNvPr>
          <p:cNvSpPr txBox="1"/>
          <p:nvPr/>
        </p:nvSpPr>
        <p:spPr>
          <a:xfrm>
            <a:off x="64706" y="4575062"/>
            <a:ext cx="204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83" name="弧形 82">
            <a:extLst>
              <a:ext uri="{FF2B5EF4-FFF2-40B4-BE49-F238E27FC236}">
                <a16:creationId xmlns:a16="http://schemas.microsoft.com/office/drawing/2014/main" id="{D7CD9C0F-DE5B-4A9B-B2DF-F60A0019F653}"/>
              </a:ext>
            </a:extLst>
          </p:cNvPr>
          <p:cNvSpPr/>
          <p:nvPr/>
        </p:nvSpPr>
        <p:spPr>
          <a:xfrm rot="2700000">
            <a:off x="1467034" y="4631838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3" name="矩形 2"/>
          <p:cNvSpPr/>
          <p:nvPr/>
        </p:nvSpPr>
        <p:spPr>
          <a:xfrm>
            <a:off x="2944765" y="5501908"/>
            <a:ext cx="80489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进给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4000mm/min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理论故障频率：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45.58Hz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实验故障频率：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9256" t="5301" r="8099"/>
          <a:stretch/>
        </p:blipFill>
        <p:spPr>
          <a:xfrm>
            <a:off x="2452792" y="247615"/>
            <a:ext cx="9032945" cy="25966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l="9289" t="4666" r="6940"/>
          <a:stretch/>
        </p:blipFill>
        <p:spPr>
          <a:xfrm>
            <a:off x="2418186" y="2844254"/>
            <a:ext cx="9236348" cy="237798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542675" y="4321942"/>
            <a:ext cx="699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66.6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81566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C0C215-AD67-4359-8977-497A61EC2C6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B8E16EB-4673-4DFB-9846-A044EE87336A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7A8CF8B2-BD3F-4F25-A15C-2D502DD08214}"/>
              </a:ext>
            </a:extLst>
          </p:cNvPr>
          <p:cNvSpPr/>
          <p:nvPr/>
        </p:nvSpPr>
        <p:spPr>
          <a:xfrm>
            <a:off x="-335280" y="4521997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6DE63B1-A802-4808-925F-12A63786D833}"/>
              </a:ext>
            </a:extLst>
          </p:cNvPr>
          <p:cNvSpPr txBox="1"/>
          <p:nvPr/>
        </p:nvSpPr>
        <p:spPr>
          <a:xfrm>
            <a:off x="64706" y="4575062"/>
            <a:ext cx="204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83" name="弧形 82">
            <a:extLst>
              <a:ext uri="{FF2B5EF4-FFF2-40B4-BE49-F238E27FC236}">
                <a16:creationId xmlns:a16="http://schemas.microsoft.com/office/drawing/2014/main" id="{D7CD9C0F-DE5B-4A9B-B2DF-F60A0019F653}"/>
              </a:ext>
            </a:extLst>
          </p:cNvPr>
          <p:cNvSpPr/>
          <p:nvPr/>
        </p:nvSpPr>
        <p:spPr>
          <a:xfrm rot="2700000">
            <a:off x="1467034" y="4631838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976011" y="1545935"/>
            <a:ext cx="8599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继续完成主轴部分实验，细化进给轴实验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76012" y="2933228"/>
            <a:ext cx="859966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模型优化，对真实加工情况的低速进给进行判别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76011" y="4284533"/>
            <a:ext cx="8599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完成数据的连通，达到验收标准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</p:spTree>
    <p:extLst>
      <p:ext uri="{BB962C8B-B14F-4D97-AF65-F5344CB8AC3E}">
        <p14:creationId xmlns:p14="http://schemas.microsoft.com/office/powerpoint/2010/main" val="22121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2" name="Rectangle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00468E">
                  <a:alpha val="84000"/>
                </a:srgbClr>
              </a:gs>
              <a:gs pos="100000">
                <a:schemeClr val="bg1">
                  <a:lumMod val="50000"/>
                </a:scheme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8C63C0E1-7954-4885-8795-D9C1BBF99240}"/>
              </a:ext>
            </a:extLst>
          </p:cNvPr>
          <p:cNvSpPr/>
          <p:nvPr/>
        </p:nvSpPr>
        <p:spPr>
          <a:xfrm rot="2700000">
            <a:off x="4039768" y="-86522"/>
            <a:ext cx="7031044" cy="703104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68B6CA26-5018-4D38-A048-E29B5174F1AD}"/>
              </a:ext>
            </a:extLst>
          </p:cNvPr>
          <p:cNvSpPr/>
          <p:nvPr/>
        </p:nvSpPr>
        <p:spPr>
          <a:xfrm>
            <a:off x="-750277" y="2826553"/>
            <a:ext cx="9956421" cy="12048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任意多边形: 形状 183">
            <a:extLst>
              <a:ext uri="{FF2B5EF4-FFF2-40B4-BE49-F238E27FC236}">
                <a16:creationId xmlns:a16="http://schemas.microsoft.com/office/drawing/2014/main" id="{401CD7F1-0CD0-459D-AC4C-FC60F30791A4}"/>
              </a:ext>
            </a:extLst>
          </p:cNvPr>
          <p:cNvSpPr/>
          <p:nvPr/>
        </p:nvSpPr>
        <p:spPr>
          <a:xfrm>
            <a:off x="2389778" y="1331684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643CF38-3014-4102-B137-5B4B4E733DF5}"/>
              </a:ext>
            </a:extLst>
          </p:cNvPr>
          <p:cNvSpPr txBox="1"/>
          <p:nvPr/>
        </p:nvSpPr>
        <p:spPr>
          <a:xfrm>
            <a:off x="1181847" y="2882774"/>
            <a:ext cx="63734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r>
              <a:rPr lang="zh-CN" altLang="en-US" sz="72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敬请提出宝贵意见！</a:t>
            </a:r>
          </a:p>
          <a:p>
            <a:pPr algn="dist"/>
            <a:endParaRPr lang="zh-CN" altLang="en-US" sz="7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70426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681718" y="2601012"/>
            <a:ext cx="35742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数据分析补充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6986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681718" y="2601012"/>
            <a:ext cx="3574259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MT1_Normal</a:t>
            </a:r>
          </a:p>
        </p:txBody>
      </p:sp>
    </p:spTree>
    <p:extLst>
      <p:ext uri="{BB962C8B-B14F-4D97-AF65-F5344CB8AC3E}">
        <p14:creationId xmlns:p14="http://schemas.microsoft.com/office/powerpoint/2010/main" val="174497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3" y="793119"/>
            <a:ext cx="10800000" cy="63162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93628" y="187440"/>
            <a:ext cx="4347151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MT1_x_normal_f_2000-9-36-26 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f=2.083Hz</a:t>
            </a:r>
          </a:p>
          <a:p>
            <a:pPr algn="ctr">
              <a:lnSpc>
                <a:spcPct val="125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50613" y="3677786"/>
            <a:ext cx="486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22625" y="3658467"/>
            <a:ext cx="486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53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29722" y="3658467"/>
            <a:ext cx="486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333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93628" y="187440"/>
            <a:ext cx="4347151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MT1_x_normal_f_2000-9-36-26 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f=2.083Hz</a:t>
            </a:r>
          </a:p>
          <a:p>
            <a:pPr algn="ctr">
              <a:lnSpc>
                <a:spcPct val="125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678" y="1327208"/>
            <a:ext cx="8327638" cy="44231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43739" y="5979286"/>
            <a:ext cx="622317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内部高频载波频率，每个周期间隔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个点，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= 10000Hz</a:t>
            </a:r>
          </a:p>
        </p:txBody>
      </p:sp>
    </p:spTree>
    <p:extLst>
      <p:ext uri="{BB962C8B-B14F-4D97-AF65-F5344CB8AC3E}">
        <p14:creationId xmlns:p14="http://schemas.microsoft.com/office/powerpoint/2010/main" val="193320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59" y="635003"/>
            <a:ext cx="10800000" cy="63162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49811" y="193403"/>
            <a:ext cx="442249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MT1_x_normal_f_4000-9-38-59  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f=4.167Hz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16328" y="3003095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00074" y="3293241"/>
            <a:ext cx="486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8655" y="3093186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3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241881B8-E933-4C52-BA38-42767F7C6653}"/>
              </a:ext>
            </a:extLst>
          </p:cNvPr>
          <p:cNvSpPr/>
          <p:nvPr/>
        </p:nvSpPr>
        <p:spPr>
          <a:xfrm>
            <a:off x="-335280" y="1943006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EB8ACCE-F816-4F0E-82B3-9CD612B3E629}"/>
              </a:ext>
            </a:extLst>
          </p:cNvPr>
          <p:cNvSpPr txBox="1"/>
          <p:nvPr/>
        </p:nvSpPr>
        <p:spPr>
          <a:xfrm>
            <a:off x="203606" y="1996071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20" name="弧形 119">
            <a:extLst>
              <a:ext uri="{FF2B5EF4-FFF2-40B4-BE49-F238E27FC236}">
                <a16:creationId xmlns:a16="http://schemas.microsoft.com/office/drawing/2014/main" id="{F4934CE7-03FA-4713-91AE-30FB01DA9399}"/>
              </a:ext>
            </a:extLst>
          </p:cNvPr>
          <p:cNvSpPr/>
          <p:nvPr/>
        </p:nvSpPr>
        <p:spPr>
          <a:xfrm rot="2700000">
            <a:off x="1467034" y="2052847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1" name="图片 16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163" name="图片 162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6286" y="436158"/>
            <a:ext cx="7106997" cy="607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08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05" y="759475"/>
            <a:ext cx="10800000" cy="63162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34931" y="149442"/>
            <a:ext cx="397044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MT1_x_normal_f_6000-9-40-45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f=6.250Hz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28105" y="3117395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2259" y="3517505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149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12892" y="3626327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04351" y="3575242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153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04984" y="3692852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73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18" y="678963"/>
            <a:ext cx="10800000" cy="63162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80836" y="309631"/>
            <a:ext cx="397044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MT1_x_normal_f_8000-9-42-02</a:t>
            </a:r>
          </a:p>
          <a:p>
            <a:pPr algn="ctr"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F=8.333Hz</a:t>
            </a:r>
          </a:p>
        </p:txBody>
      </p:sp>
      <p:sp>
        <p:nvSpPr>
          <p:cNvPr id="5" name="矩形 4"/>
          <p:cNvSpPr/>
          <p:nvPr/>
        </p:nvSpPr>
        <p:spPr>
          <a:xfrm>
            <a:off x="3766074" y="3702144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300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44" y="687756"/>
            <a:ext cx="10800000" cy="63162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74951" y="246157"/>
            <a:ext cx="412112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MT1_x_normal_f_10000-9-43-15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f=10.417Hz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65206" y="3069097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1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5" y="747645"/>
            <a:ext cx="11572517" cy="58178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05899" y="257222"/>
            <a:ext cx="997389" cy="441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Y=24X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62143" y="305729"/>
            <a:ext cx="998991" cy="441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倍频</a:t>
            </a:r>
          </a:p>
        </p:txBody>
      </p:sp>
    </p:spTree>
    <p:extLst>
      <p:ext uri="{BB962C8B-B14F-4D97-AF65-F5344CB8AC3E}">
        <p14:creationId xmlns:p14="http://schemas.microsoft.com/office/powerpoint/2010/main" val="239213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031087" y="2653765"/>
            <a:ext cx="45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MT1_inner_raceway</a:t>
            </a:r>
          </a:p>
        </p:txBody>
      </p:sp>
    </p:spTree>
    <p:extLst>
      <p:ext uri="{BB962C8B-B14F-4D97-AF65-F5344CB8AC3E}">
        <p14:creationId xmlns:p14="http://schemas.microsoft.com/office/powerpoint/2010/main" val="2301049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44" y="687756"/>
            <a:ext cx="10800000" cy="63162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68340" y="318424"/>
            <a:ext cx="4738798" cy="441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MT1_x_in_0.6_0.002_f_2000-13-25-54</a:t>
            </a:r>
          </a:p>
        </p:txBody>
      </p:sp>
      <p:sp>
        <p:nvSpPr>
          <p:cNvPr id="5" name="矩形 4"/>
          <p:cNvSpPr/>
          <p:nvPr/>
        </p:nvSpPr>
        <p:spPr>
          <a:xfrm>
            <a:off x="4425497" y="3245730"/>
            <a:ext cx="486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732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35" y="652587"/>
            <a:ext cx="10800000" cy="63162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24378" y="360457"/>
            <a:ext cx="4738798" cy="441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MT1_x_in_0.6_0.002_f_4000-13-27-19</a:t>
            </a:r>
          </a:p>
        </p:txBody>
      </p:sp>
      <p:sp>
        <p:nvSpPr>
          <p:cNvPr id="5" name="矩形 4"/>
          <p:cNvSpPr/>
          <p:nvPr/>
        </p:nvSpPr>
        <p:spPr>
          <a:xfrm>
            <a:off x="4838735" y="3316069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961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26601" y="360457"/>
            <a:ext cx="4738798" cy="441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MT1_x_in_0.6_0.002_f_8000-13-29-57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06" y="802055"/>
            <a:ext cx="10800000" cy="63162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28019" y="3219353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56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74" y="983704"/>
            <a:ext cx="10354319" cy="605562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26601" y="96688"/>
            <a:ext cx="473879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低通滤波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MT1_x_in_0.6_0.002_f_8000-13-29-57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f=11.11Hz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fi=91.16Hz</a:t>
            </a:r>
          </a:p>
          <a:p>
            <a:pPr algn="ctr">
              <a:lnSpc>
                <a:spcPct val="125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016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70278" y="290118"/>
            <a:ext cx="4403770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低通滤波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MT1_x_in_0.6_0.002_f_10000-13-31-03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F=13.89Hz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fi=113.95Hz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22" y="977902"/>
            <a:ext cx="10324793" cy="60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7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3893376" y="1369421"/>
            <a:ext cx="296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3893377" y="2292751"/>
            <a:ext cx="283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282249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tx1">
                      <a:alpha val="20000"/>
                    </a:schemeClr>
                  </a:solidFill>
                </a:rPr>
                <a:t>项目进展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66011" y="5527793"/>
            <a:ext cx="5762540" cy="584774"/>
            <a:chOff x="8134913" y="1665159"/>
            <a:chExt cx="7646280" cy="745442"/>
          </a:xfrm>
        </p:grpSpPr>
        <p:sp>
          <p:nvSpPr>
            <p:cNvPr id="14" name="文本框 13"/>
            <p:cNvSpPr txBox="1"/>
            <p:nvPr/>
          </p:nvSpPr>
          <p:spPr>
            <a:xfrm>
              <a:off x="9061194" y="1665159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>
                  <a:solidFill>
                    <a:schemeClr val="tx1">
                      <a:alpha val="20000"/>
                    </a:schemeClr>
                  </a:solidFill>
                </a:rPr>
                <a:t>下阶段计划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66011" y="4329114"/>
            <a:ext cx="5762540" cy="584774"/>
            <a:chOff x="8134913" y="1676367"/>
            <a:chExt cx="7646280" cy="745442"/>
          </a:xfrm>
        </p:grpSpPr>
        <p:sp>
          <p:nvSpPr>
            <p:cNvPr id="17" name="文本框 16"/>
            <p:cNvSpPr txBox="1"/>
            <p:nvPr/>
          </p:nvSpPr>
          <p:spPr>
            <a:xfrm>
              <a:off x="9061194" y="1676367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/>
                <a:t>工作总结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4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5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031087" y="2653765"/>
            <a:ext cx="4550205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MT3_X_outer_raceway</a:t>
            </a:r>
          </a:p>
        </p:txBody>
      </p:sp>
    </p:spTree>
    <p:extLst>
      <p:ext uri="{BB962C8B-B14F-4D97-AF65-F5344CB8AC3E}">
        <p14:creationId xmlns:p14="http://schemas.microsoft.com/office/powerpoint/2010/main" val="3612854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68573" y="149442"/>
            <a:ext cx="5279009" cy="826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x_out_0.6_0.02_num6_feed2600-14-55-37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=24.5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实验值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’=24.68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18" y="883695"/>
            <a:ext cx="10800000" cy="63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3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51" y="635002"/>
            <a:ext cx="10800000" cy="63162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57348" y="70311"/>
            <a:ext cx="5279009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x_out_0.6_0.02_num6_feed5000-15-07-52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=47.2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实验值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’=47.5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7044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18" y="786427"/>
            <a:ext cx="10800000" cy="63162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31071" y="193404"/>
            <a:ext cx="5429692" cy="826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x_out_0.6_0.02_num6_feed10000-15-07-23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=94.5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实验值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’=95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37456" y="3371055"/>
            <a:ext cx="486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22302" y="3371055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22401" y="3371055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17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06" y="848526"/>
            <a:ext cx="10800000" cy="63162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19607" y="202195"/>
            <a:ext cx="5429692" cy="826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x_out_0.6_0.02_num6_feed20000-15-06-31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=189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实验值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’=190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34453" y="3606555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222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00581" y="3535876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222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72433" y="3406500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85086" y="3935986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031087" y="2653765"/>
            <a:ext cx="4550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MT3_Y_outer_raceway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测试传感器底下垫纸片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0844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7" y="1327208"/>
            <a:ext cx="11695265" cy="52620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1138" y="386834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n-ea"/>
              </a:rPr>
              <a:t>y_out_0.6_0.002_feed_4000-15-52-37</a:t>
            </a:r>
          </a:p>
        </p:txBody>
      </p:sp>
      <p:sp>
        <p:nvSpPr>
          <p:cNvPr id="5" name="矩形 4"/>
          <p:cNvSpPr/>
          <p:nvPr/>
        </p:nvSpPr>
        <p:spPr>
          <a:xfrm>
            <a:off x="4144204" y="857021"/>
            <a:ext cx="237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测量日期 </a:t>
            </a:r>
            <a:r>
              <a:rPr lang="en-US" altLang="zh-CN" dirty="0">
                <a:latin typeface="+mn-ea"/>
              </a:rPr>
              <a:t>2019-05-14</a:t>
            </a:r>
          </a:p>
        </p:txBody>
      </p:sp>
    </p:spTree>
    <p:extLst>
      <p:ext uri="{BB962C8B-B14F-4D97-AF65-F5344CB8AC3E}">
        <p14:creationId xmlns:p14="http://schemas.microsoft.com/office/powerpoint/2010/main" val="3026633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44363" y="483550"/>
            <a:ext cx="5509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MT3_Y_axis_outer_race_f4000_no_paper_test-10-28-49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9" y="1239284"/>
            <a:ext cx="11380091" cy="504721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02466" y="957876"/>
            <a:ext cx="237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测量日期 </a:t>
            </a:r>
            <a:r>
              <a:rPr lang="en-US" altLang="zh-CN" dirty="0">
                <a:latin typeface="+mn-ea"/>
              </a:rPr>
              <a:t>2019-06-06</a:t>
            </a:r>
          </a:p>
        </p:txBody>
      </p:sp>
    </p:spTree>
    <p:extLst>
      <p:ext uri="{BB962C8B-B14F-4D97-AF65-F5344CB8AC3E}">
        <p14:creationId xmlns:p14="http://schemas.microsoft.com/office/powerpoint/2010/main" val="2276018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088" y="1129986"/>
            <a:ext cx="11697079" cy="52971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49491" y="474757"/>
            <a:ext cx="5046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MT3_Y_axis_outer_race_f4000_A4_paper-10-00-51</a:t>
            </a:r>
          </a:p>
        </p:txBody>
      </p:sp>
    </p:spTree>
    <p:extLst>
      <p:ext uri="{BB962C8B-B14F-4D97-AF65-F5344CB8AC3E}">
        <p14:creationId xmlns:p14="http://schemas.microsoft.com/office/powerpoint/2010/main" val="1112581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74120" y="369249"/>
            <a:ext cx="5155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MT3_Y_axis_outer_race_f4000_soft_paper-10-18-37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17" y="899968"/>
            <a:ext cx="11793606" cy="53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3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矩形: 圆角 625">
            <a:extLst>
              <a:ext uri="{FF2B5EF4-FFF2-40B4-BE49-F238E27FC236}">
                <a16:creationId xmlns:a16="http://schemas.microsoft.com/office/drawing/2014/main" id="{96E31A82-6E50-4664-9730-0F27BB4AC5E5}"/>
              </a:ext>
            </a:extLst>
          </p:cNvPr>
          <p:cNvSpPr/>
          <p:nvPr/>
        </p:nvSpPr>
        <p:spPr>
          <a:xfrm>
            <a:off x="2680657" y="928389"/>
            <a:ext cx="8619456" cy="5001221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5019039" y="1897406"/>
            <a:ext cx="2278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实验部分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095041" y="1933714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4664942" y="3230307"/>
            <a:ext cx="293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  <a:endParaRPr lang="en-US" altLang="zh-CN" sz="28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095041" y="3266608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endParaRPr lang="zh-CN" altLang="en-US" sz="2800" b="1" dirty="0">
              <a:solidFill>
                <a:srgbClr val="00468E">
                  <a:alpha val="2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5019039" y="4517839"/>
            <a:ext cx="226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数据连通</a:t>
            </a:r>
            <a:endParaRPr lang="en-US" altLang="zh-CN" sz="28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101785" y="4554140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endParaRPr lang="zh-CN" altLang="en-US" sz="2800" b="1" dirty="0">
              <a:solidFill>
                <a:srgbClr val="00468E">
                  <a:alpha val="2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7442155" y="1623262"/>
            <a:ext cx="401977" cy="1149665"/>
          </a:xfrm>
          <a:prstGeom prst="leftBrace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2C9A0A-0CFE-4BF9-B002-2F158F750411}"/>
              </a:ext>
            </a:extLst>
          </p:cNvPr>
          <p:cNvSpPr txBox="1"/>
          <p:nvPr/>
        </p:nvSpPr>
        <p:spPr>
          <a:xfrm>
            <a:off x="7691095" y="1397633"/>
            <a:ext cx="313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Foxnum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加工中心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2C9A0A-0CFE-4BF9-B002-2F158F750411}"/>
              </a:ext>
            </a:extLst>
          </p:cNvPr>
          <p:cNvSpPr txBox="1"/>
          <p:nvPr/>
        </p:nvSpPr>
        <p:spPr>
          <a:xfrm>
            <a:off x="7504540" y="2391401"/>
            <a:ext cx="217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磨床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1193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81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26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031087" y="2653765"/>
            <a:ext cx="4550205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MT3_inner_raceway</a:t>
            </a:r>
          </a:p>
        </p:txBody>
      </p:sp>
    </p:spTree>
    <p:extLst>
      <p:ext uri="{BB962C8B-B14F-4D97-AF65-F5344CB8AC3E}">
        <p14:creationId xmlns:p14="http://schemas.microsoft.com/office/powerpoint/2010/main" val="1444960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0" y="830941"/>
            <a:ext cx="10800000" cy="63162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62191" y="184610"/>
            <a:ext cx="5078633" cy="826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x_in_0.6_0.02_bear3_feed2500-10-24-01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fi=28.49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fi’=27.78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5882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06" y="927658"/>
            <a:ext cx="9675001" cy="565833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275329" y="281327"/>
            <a:ext cx="5078633" cy="826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x_in_0.6_0.02_bear3_feed5000-10-29-00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fi=56.97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fi’=56.27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575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54" y="668243"/>
            <a:ext cx="10800000" cy="63162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191196" y="219780"/>
            <a:ext cx="5229316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x_in_0.6_0.02_bear3_feed10000-10-32-01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fi=113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fi’=112.5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05854" y="3302939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27631" y="3502994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66285" y="3102884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24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18" y="541721"/>
            <a:ext cx="10800000" cy="63162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79119" y="167026"/>
            <a:ext cx="5229316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x_in_0.6_0.02_bear3_feed20000-10-32-45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fi=227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fi’=225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0580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031087" y="2653765"/>
            <a:ext cx="4550205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磨床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inner_raceway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9730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4" y="890302"/>
            <a:ext cx="10080000" cy="589519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01785" y="318674"/>
            <a:ext cx="88873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20190515143311_X_feed_axis_inner_race_0.6_0.02_feed_X_2000__num1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fi= 32.3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fi’=26.5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3663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12" y="962806"/>
            <a:ext cx="10080000" cy="589519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53426" y="274712"/>
            <a:ext cx="88873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20190515143051_X_feed_axis_inner_race_0.6_0.02_feed_X_4000__num1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fi=64.7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fi’=65.8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49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矩形: 圆角 625">
            <a:extLst>
              <a:ext uri="{FF2B5EF4-FFF2-40B4-BE49-F238E27FC236}">
                <a16:creationId xmlns:a16="http://schemas.microsoft.com/office/drawing/2014/main" id="{96E31A82-6E50-4664-9730-0F27BB4AC5E5}"/>
              </a:ext>
            </a:extLst>
          </p:cNvPr>
          <p:cNvSpPr/>
          <p:nvPr/>
        </p:nvSpPr>
        <p:spPr>
          <a:xfrm>
            <a:off x="2680657" y="928389"/>
            <a:ext cx="8619456" cy="5001221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5019039" y="1897406"/>
            <a:ext cx="2278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实验部分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095041" y="1933714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4664942" y="3230307"/>
            <a:ext cx="293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  <a:endParaRPr lang="en-US" altLang="zh-CN" sz="28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095041" y="3266608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endParaRPr lang="zh-CN" altLang="en-US" sz="2800" b="1" dirty="0">
              <a:solidFill>
                <a:srgbClr val="00468E">
                  <a:alpha val="2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3CFD13-9BE3-40C9-8E41-47C95491855F}"/>
              </a:ext>
            </a:extLst>
          </p:cNvPr>
          <p:cNvSpPr txBox="1"/>
          <p:nvPr/>
        </p:nvSpPr>
        <p:spPr>
          <a:xfrm>
            <a:off x="5019039" y="4517839"/>
            <a:ext cx="226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数据连通</a:t>
            </a:r>
            <a:endParaRPr lang="en-US" altLang="zh-CN" sz="28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39A2B4-8261-478A-95A0-A1C7FC570E70}"/>
              </a:ext>
            </a:extLst>
          </p:cNvPr>
          <p:cNvSpPr txBox="1"/>
          <p:nvPr/>
        </p:nvSpPr>
        <p:spPr>
          <a:xfrm>
            <a:off x="3101785" y="4554140"/>
            <a:ext cx="212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endParaRPr lang="zh-CN" altLang="en-US" sz="2800" b="1" dirty="0">
              <a:solidFill>
                <a:srgbClr val="00468E">
                  <a:alpha val="2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左大括号 19"/>
          <p:cNvSpPr/>
          <p:nvPr/>
        </p:nvSpPr>
        <p:spPr>
          <a:xfrm>
            <a:off x="7442155" y="1623262"/>
            <a:ext cx="401977" cy="1149665"/>
          </a:xfrm>
          <a:prstGeom prst="leftBrace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2C9A0A-0CFE-4BF9-B002-2F158F750411}"/>
              </a:ext>
            </a:extLst>
          </p:cNvPr>
          <p:cNvSpPr txBox="1"/>
          <p:nvPr/>
        </p:nvSpPr>
        <p:spPr>
          <a:xfrm>
            <a:off x="7691095" y="1397633"/>
            <a:ext cx="313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Foxnum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加工中心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2C9A0A-0CFE-4BF9-B002-2F158F750411}"/>
              </a:ext>
            </a:extLst>
          </p:cNvPr>
          <p:cNvSpPr txBox="1"/>
          <p:nvPr/>
        </p:nvSpPr>
        <p:spPr>
          <a:xfrm>
            <a:off x="7504540" y="2391401"/>
            <a:ext cx="217545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TG</a:t>
            </a:r>
            <a:r>
              <a:rPr lang="zh-CN" altLang="en-US" sz="2400" dirty="0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磨床</a:t>
            </a:r>
            <a:endParaRPr lang="en-US" altLang="zh-CN" sz="2400" dirty="0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076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11" y="941921"/>
            <a:ext cx="10080000" cy="589519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39127" y="318674"/>
            <a:ext cx="8887369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20190515142751_X_feed_axis_inner_race_0.6_0.02_feed_X_8000__num1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fi=129.5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fi’=131.9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052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CNC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  <a:endParaRPr lang="en-US" altLang="zh-CN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27776" y="1146042"/>
            <a:ext cx="264687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本阶段采集内容：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780106"/>
              </p:ext>
            </p:extLst>
          </p:nvPr>
        </p:nvGraphicFramePr>
        <p:xfrm>
          <a:off x="2816207" y="2234015"/>
          <a:ext cx="8266945" cy="33170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5209">
                  <a:extLst>
                    <a:ext uri="{9D8B030D-6E8A-4147-A177-3AD203B41FA5}">
                      <a16:colId xmlns:a16="http://schemas.microsoft.com/office/drawing/2014/main" val="2991966352"/>
                    </a:ext>
                  </a:extLst>
                </a:gridCol>
                <a:gridCol w="2995868">
                  <a:extLst>
                    <a:ext uri="{9D8B030D-6E8A-4147-A177-3AD203B41FA5}">
                      <a16:colId xmlns:a16="http://schemas.microsoft.com/office/drawing/2014/main" val="1848397277"/>
                    </a:ext>
                  </a:extLst>
                </a:gridCol>
                <a:gridCol w="2995868">
                  <a:extLst>
                    <a:ext uri="{9D8B030D-6E8A-4147-A177-3AD203B41FA5}">
                      <a16:colId xmlns:a16="http://schemas.microsoft.com/office/drawing/2014/main" val="1080334837"/>
                    </a:ext>
                  </a:extLst>
                </a:gridCol>
              </a:tblGrid>
              <a:tr h="7501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机床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加工轴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加工方式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64968"/>
                  </a:ext>
                </a:extLst>
              </a:tr>
              <a:tr h="100229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第一台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CNC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Foxnum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进给轴</a:t>
                      </a: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主轴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空载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切削 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052576"/>
                  </a:ext>
                </a:extLst>
              </a:tr>
              <a:tr h="8026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进给轴 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空载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联动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7643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第三台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CNC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Foxnum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 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Y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进给轴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空载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联动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4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6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CNC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  <a:endParaRPr lang="en-US" altLang="zh-CN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706954" y="926323"/>
            <a:ext cx="233910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空载具体参数：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609660"/>
              </p:ext>
            </p:extLst>
          </p:nvPr>
        </p:nvGraphicFramePr>
        <p:xfrm>
          <a:off x="2631441" y="1545935"/>
          <a:ext cx="8595359" cy="4937873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959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4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5027">
                <a:tc grid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进给轴空</a:t>
                      </a: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载</a:t>
                      </a:r>
                      <a:r>
                        <a:rPr lang="zh-CN" alt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实验方案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35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加工参数</a:t>
                      </a:r>
                      <a:endParaRPr lang="en-US" altLang="zh-CN" sz="2000" u="none" strike="noStrike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实验计划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进给轴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轴承类别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000" u="none" strike="noStrike">
                          <a:effectLst/>
                          <a:latin typeface="+mj-ea"/>
                          <a:ea typeface="+mj-ea"/>
                        </a:rPr>
                        <a:t>来回次数</a:t>
                      </a:r>
                      <a:r>
                        <a:rPr lang="en-US" altLang="zh-CN" sz="2000" u="none" strike="noStrike">
                          <a:effectLst/>
                          <a:latin typeface="+mj-ea"/>
                          <a:ea typeface="+mj-ea"/>
                        </a:rPr>
                        <a:t>:</a:t>
                      </a:r>
                      <a:r>
                        <a:rPr lang="zh-CN" altLang="en-US" sz="2000" u="none" strike="noStrike">
                          <a:effectLst/>
                          <a:latin typeface="+mj-ea"/>
                          <a:ea typeface="+mj-ea"/>
                        </a:rPr>
                        <a:t>进给速度</a:t>
                      </a:r>
                      <a:r>
                        <a:rPr lang="en-US" altLang="zh-CN" sz="2000" u="none" strike="noStrike">
                          <a:effectLst/>
                          <a:latin typeface="+mj-ea"/>
                          <a:ea typeface="+mj-ea"/>
                        </a:rPr>
                        <a:t>/(mm/min)</a:t>
                      </a:r>
                      <a:endParaRPr lang="en-US" altLang="zh-CN" sz="2000" b="1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000"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363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u="none" strike="noStrike" dirty="0">
                          <a:effectLst/>
                          <a:latin typeface="+mj-ea"/>
                          <a:ea typeface="+mj-ea"/>
                        </a:rPr>
                        <a:t>MT1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u="none" strike="noStrike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正常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次</a:t>
                      </a:r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:600.1000.1500...3000         3</a:t>
                      </a: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次</a:t>
                      </a:r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:4000.5000...9000                            4</a:t>
                      </a: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次</a:t>
                      </a:r>
                      <a:r>
                        <a:rPr lang="en-US" altLang="zh-CN" sz="2000" u="none" strike="noStrike" dirty="0">
                          <a:effectLst/>
                          <a:latin typeface="+mj-ea"/>
                          <a:ea typeface="+mj-ea"/>
                        </a:rPr>
                        <a:t>:10000.14400.20000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000"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3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内圈故障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000"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3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外圈故障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000"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363"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u="none" strike="noStrike" dirty="0">
                          <a:effectLst/>
                          <a:latin typeface="+mj-ea"/>
                          <a:ea typeface="+mj-ea"/>
                        </a:rPr>
                        <a:t>MT3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u="none" strike="noStrike" dirty="0">
                          <a:effectLst/>
                          <a:latin typeface="+mj-ea"/>
                          <a:ea typeface="+mj-ea"/>
                        </a:rPr>
                        <a:t>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正常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000"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3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内圈故障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000"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7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外圈故障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9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0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1F8B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 cap="rnd">
          <a:solidFill>
            <a:srgbClr val="00468E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 smtClean="0">
            <a:solidFill>
              <a:srgbClr val="1E1F8B"/>
            </a:solidFill>
            <a:latin typeface="浪漫雅圆" panose="02010601040101010101" pitchFamily="2" charset="-122"/>
            <a:ea typeface="浪漫雅圆" panose="02010601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ayon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6330</TotalTime>
  <Words>1918</Words>
  <Application>Microsoft Office PowerPoint</Application>
  <PresentationFormat>宽屏</PresentationFormat>
  <Paragraphs>449</Paragraphs>
  <Slides>70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79" baseType="lpstr">
      <vt:lpstr>等线</vt:lpstr>
      <vt:lpstr>微软雅黑</vt:lpstr>
      <vt:lpstr>Arial</vt:lpstr>
      <vt:lpstr>Arial Black</vt:lpstr>
      <vt:lpstr>Arial Narrow</vt:lpstr>
      <vt:lpstr>Calibri</vt:lpstr>
      <vt:lpstr>Calibri Light</vt:lpstr>
      <vt:lpstr>Office 主题​​</vt:lpstr>
      <vt:lpstr>Crayons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晓晴</dc:creator>
  <cp:lastModifiedBy> </cp:lastModifiedBy>
  <cp:revision>1118</cp:revision>
  <dcterms:created xsi:type="dcterms:W3CDTF">2018-05-13T04:03:14Z</dcterms:created>
  <dcterms:modified xsi:type="dcterms:W3CDTF">2019-06-07T10:38:49Z</dcterms:modified>
</cp:coreProperties>
</file>